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20"/>
  </p:notesMasterIdLst>
  <p:sldIdLst>
    <p:sldId id="256" r:id="rId2"/>
    <p:sldId id="389" r:id="rId3"/>
    <p:sldId id="396" r:id="rId4"/>
    <p:sldId id="391" r:id="rId5"/>
    <p:sldId id="392" r:id="rId6"/>
    <p:sldId id="402" r:id="rId7"/>
    <p:sldId id="398" r:id="rId8"/>
    <p:sldId id="403" r:id="rId9"/>
    <p:sldId id="400" r:id="rId10"/>
    <p:sldId id="401" r:id="rId11"/>
    <p:sldId id="404" r:id="rId12"/>
    <p:sldId id="405" r:id="rId13"/>
    <p:sldId id="397" r:id="rId14"/>
    <p:sldId id="399" r:id="rId15"/>
    <p:sldId id="395" r:id="rId16"/>
    <p:sldId id="393" r:id="rId17"/>
    <p:sldId id="394" r:id="rId18"/>
    <p:sldId id="353"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11" autoAdjust="0"/>
    <p:restoredTop sz="93671" autoAdjust="0"/>
  </p:normalViewPr>
  <p:slideViewPr>
    <p:cSldViewPr>
      <p:cViewPr varScale="1">
        <p:scale>
          <a:sx n="64" d="100"/>
          <a:sy n="64" d="100"/>
        </p:scale>
        <p:origin x="1392"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jpeg>
</file>

<file path=ppt/media/image12.png>
</file>

<file path=ppt/media/image13.png>
</file>

<file path=ppt/media/image14.jpeg>
</file>

<file path=ppt/media/image15.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8EA02F-1840-4B29-AB09-74D7F46D9E42}" type="datetimeFigureOut">
              <a:rPr lang="en-US" smtClean="0"/>
              <a:t>3/24/2023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220CE6-83C0-490A-BD6A-0745B2EC9B98}" type="slidenum">
              <a:rPr lang="en-US" smtClean="0"/>
              <a:t>‹#›</a:t>
            </a:fld>
            <a:endParaRPr lang="en-US"/>
          </a:p>
        </p:txBody>
      </p:sp>
    </p:spTree>
    <p:extLst>
      <p:ext uri="{BB962C8B-B14F-4D97-AF65-F5344CB8AC3E}">
        <p14:creationId xmlns:p14="http://schemas.microsoft.com/office/powerpoint/2010/main" val="2266418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2"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66" name="Group 65"/>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67"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68"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9"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0"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71"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2"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3"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4"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5"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6"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7"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8"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9"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0"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1"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2"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3"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4"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5"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6"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7"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8"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9"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0"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1"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2"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3"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4"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5"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96"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7"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8"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9"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0"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1"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2"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3"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4"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5"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6"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7"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08"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9"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0"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1"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2"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3"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4"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5"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6"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7"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8"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9"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0"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900238" y="1122363"/>
            <a:ext cx="6593681"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900238" y="3602038"/>
            <a:ext cx="6593681"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5801052" y="5410202"/>
            <a:ext cx="2057400" cy="365125"/>
          </a:xfrm>
        </p:spPr>
        <p:txBody>
          <a:bodyPr/>
          <a:lstStyle/>
          <a:p>
            <a:fld id="{65579210-3FD8-44EE-8EC4-0B190D95EDAC}" type="datetimeFigureOut">
              <a:rPr lang="en-US" smtClean="0"/>
              <a:pPr/>
              <a:t>3/24/2023</a:t>
            </a:fld>
            <a:endParaRPr lang="en-IN"/>
          </a:p>
        </p:txBody>
      </p:sp>
      <p:sp>
        <p:nvSpPr>
          <p:cNvPr id="5" name="Footer Placeholder 4"/>
          <p:cNvSpPr>
            <a:spLocks noGrp="1"/>
          </p:cNvSpPr>
          <p:nvPr>
            <p:ph type="ftr" sz="quarter" idx="11"/>
          </p:nvPr>
        </p:nvSpPr>
        <p:spPr>
          <a:xfrm>
            <a:off x="1900237" y="5410202"/>
            <a:ext cx="3843665" cy="365125"/>
          </a:xfrm>
        </p:spPr>
        <p:txBody>
          <a:bodyPr/>
          <a:lstStyle/>
          <a:p>
            <a:endParaRPr lang="en-IN"/>
          </a:p>
        </p:txBody>
      </p:sp>
      <p:sp>
        <p:nvSpPr>
          <p:cNvPr id="6" name="Slide Number Placeholder 5"/>
          <p:cNvSpPr>
            <a:spLocks noGrp="1"/>
          </p:cNvSpPr>
          <p:nvPr>
            <p:ph type="sldNum" sz="quarter" idx="12"/>
          </p:nvPr>
        </p:nvSpPr>
        <p:spPr>
          <a:xfrm>
            <a:off x="7915603" y="5410200"/>
            <a:ext cx="578317" cy="365125"/>
          </a:xfrm>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1792099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8" y="4304665"/>
            <a:ext cx="7434266"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56058" y="606426"/>
            <a:ext cx="7434266" cy="3299778"/>
          </a:xfrm>
          <a:prstGeom prst="round2DiagRect">
            <a:avLst>
              <a:gd name="adj1" fmla="val 5101"/>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856024" y="5124020"/>
            <a:ext cx="7433144"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5579210-3FD8-44EE-8EC4-0B190D95EDAC}" type="datetimeFigureOut">
              <a:rPr lang="en-US" smtClean="0"/>
              <a:pPr/>
              <a:t>3/24/2023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449324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93" y="609600"/>
            <a:ext cx="7429466"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856058" y="4419600"/>
            <a:ext cx="7428344"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5579210-3FD8-44EE-8EC4-0B190D95EDAC}" type="datetimeFigureOut">
              <a:rPr lang="en-US" smtClean="0"/>
              <a:pPr/>
              <a:t>3/24/2023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15492953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609600"/>
            <a:ext cx="6977064"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365557"/>
            <a:ext cx="6564224"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56058" y="4309919"/>
            <a:ext cx="74295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5579210-3FD8-44EE-8EC4-0B190D95EDAC}" type="datetimeFigureOut">
              <a:rPr lang="en-US" smtClean="0"/>
              <a:pPr/>
              <a:t>3/24/2023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E10D96-FC41-40FA-8F7B-DC7FBDA98822}" type="slidenum">
              <a:rPr lang="en-IN" smtClean="0"/>
              <a:pPr/>
              <a:t>‹#›</a:t>
            </a:fld>
            <a:endParaRPr lang="en-IN"/>
          </a:p>
        </p:txBody>
      </p:sp>
      <p:sp>
        <p:nvSpPr>
          <p:cNvPr id="52" name="TextBox 51"/>
          <p:cNvSpPr txBox="1"/>
          <p:nvPr/>
        </p:nvSpPr>
        <p:spPr>
          <a:xfrm>
            <a:off x="696579" y="718458"/>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53" name="TextBox 52"/>
          <p:cNvSpPr txBox="1"/>
          <p:nvPr/>
        </p:nvSpPr>
        <p:spPr>
          <a:xfrm>
            <a:off x="7817473" y="2764972"/>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Tree>
    <p:extLst>
      <p:ext uri="{BB962C8B-B14F-4D97-AF65-F5344CB8AC3E}">
        <p14:creationId xmlns:p14="http://schemas.microsoft.com/office/powerpoint/2010/main" val="21830053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8" y="2134042"/>
            <a:ext cx="74295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856023" y="4657655"/>
            <a:ext cx="7428379"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5579210-3FD8-44EE-8EC4-0B190D95EDAC}" type="datetimeFigureOut">
              <a:rPr lang="en-US" smtClean="0"/>
              <a:pPr/>
              <a:t>3/24/2023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21241971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56060" y="609600"/>
            <a:ext cx="7429499"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56058" y="2674463"/>
            <a:ext cx="2397674"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856059" y="3360263"/>
            <a:ext cx="2396432"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86075" y="2677635"/>
            <a:ext cx="2388289"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86075" y="3363435"/>
            <a:ext cx="238895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889332" y="2674463"/>
            <a:ext cx="2396226"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889332" y="3360263"/>
            <a:ext cx="2396226"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5579210-3FD8-44EE-8EC4-0B190D95EDAC}" type="datetimeFigureOut">
              <a:rPr lang="en-US" smtClean="0"/>
              <a:pPr/>
              <a:t>3/24/2023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14726081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56059" y="609600"/>
            <a:ext cx="74294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56060" y="4404596"/>
            <a:ext cx="239643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856060" y="2666998"/>
            <a:ext cx="239643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856060" y="4980859"/>
            <a:ext cx="239643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366790" y="4404596"/>
            <a:ext cx="24003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366790" y="2666998"/>
            <a:ext cx="2399205"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3365695" y="4980857"/>
            <a:ext cx="24003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889426" y="4404595"/>
            <a:ext cx="2393056"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889332" y="2666998"/>
            <a:ext cx="239622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5889332" y="4980855"/>
            <a:ext cx="2396226"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5579210-3FD8-44EE-8EC4-0B190D95EDAC}" type="datetimeFigureOut">
              <a:rPr lang="en-US" smtClean="0"/>
              <a:pPr/>
              <a:t>3/24/2023</a:t>
            </a:fld>
            <a:endParaRPr lang="en-IN"/>
          </a:p>
        </p:txBody>
      </p:sp>
      <p:sp>
        <p:nvSpPr>
          <p:cNvPr id="4" name="Footer Placeholder 3"/>
          <p:cNvSpPr>
            <a:spLocks noGrp="1"/>
          </p:cNvSpPr>
          <p:nvPr>
            <p:ph type="ftr" sz="quarter" idx="11"/>
          </p:nvPr>
        </p:nvSpPr>
        <p:spPr/>
        <p:txBody>
          <a:bodyPr/>
          <a:lstStyle>
            <a:lvl1pPr>
              <a:defRPr cap="all" baseline="0"/>
            </a:lvl1pPr>
          </a:lstStyle>
          <a:p>
            <a:endParaRPr lang="en-IN"/>
          </a:p>
        </p:txBody>
      </p:sp>
      <p:sp>
        <p:nvSpPr>
          <p:cNvPr id="5" name="Slide Number Placeholder 4"/>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23381304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579210-3FD8-44EE-8EC4-0B190D95EDAC}" type="datetimeFigureOut">
              <a:rPr lang="en-US" smtClean="0"/>
              <a:pPr/>
              <a:t>3/24/2023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11627168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1" y="609600"/>
            <a:ext cx="1503758"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7" y="609600"/>
            <a:ext cx="5811443"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579210-3FD8-44EE-8EC4-0B190D95EDAC}" type="datetimeFigureOut">
              <a:rPr lang="en-US" smtClean="0"/>
              <a:pPr/>
              <a:t>3/24/2023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1344101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7" name="Title 1"/>
          <p:cNvSpPr>
            <a:spLocks noGrp="1"/>
          </p:cNvSpPr>
          <p:nvPr>
            <p:ph type="title"/>
          </p:nvPr>
        </p:nvSpPr>
        <p:spPr>
          <a:xfrm>
            <a:off x="856060" y="618518"/>
            <a:ext cx="7429499" cy="1478570"/>
          </a:xfrm>
        </p:spPr>
        <p:txBody>
          <a:bodyPr/>
          <a:lstStyle/>
          <a:p>
            <a:r>
              <a:rPr lang="en-US"/>
              <a:t>Click to edit Master title style</a:t>
            </a:r>
            <a:endParaRPr lang="en-US" dirty="0"/>
          </a:p>
        </p:txBody>
      </p:sp>
      <p:sp>
        <p:nvSpPr>
          <p:cNvPr id="48" name="Content Placeholder 2"/>
          <p:cNvSpPr>
            <a:spLocks noGrp="1"/>
          </p:cNvSpPr>
          <p:nvPr>
            <p:ph idx="1"/>
          </p:nvPr>
        </p:nvSpPr>
        <p:spPr>
          <a:xfrm>
            <a:off x="856060" y="2249487"/>
            <a:ext cx="742949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9" name="Date Placeholder 3"/>
          <p:cNvSpPr>
            <a:spLocks noGrp="1"/>
          </p:cNvSpPr>
          <p:nvPr>
            <p:ph type="dt" sz="half" idx="10"/>
          </p:nvPr>
        </p:nvSpPr>
        <p:spPr>
          <a:xfrm>
            <a:off x="5592691" y="5883277"/>
            <a:ext cx="2057400" cy="365125"/>
          </a:xfrm>
        </p:spPr>
        <p:txBody>
          <a:bodyPr/>
          <a:lstStyle/>
          <a:p>
            <a:fld id="{65579210-3FD8-44EE-8EC4-0B190D95EDAC}" type="datetimeFigureOut">
              <a:rPr lang="en-US" smtClean="0"/>
              <a:pPr/>
              <a:t>3/24/2023</a:t>
            </a:fld>
            <a:endParaRPr lang="en-IN"/>
          </a:p>
        </p:txBody>
      </p:sp>
      <p:sp>
        <p:nvSpPr>
          <p:cNvPr id="50" name="Footer Placeholder 4"/>
          <p:cNvSpPr>
            <a:spLocks noGrp="1"/>
          </p:cNvSpPr>
          <p:nvPr>
            <p:ph type="ftr" sz="quarter" idx="11"/>
          </p:nvPr>
        </p:nvSpPr>
        <p:spPr>
          <a:xfrm>
            <a:off x="856059" y="5883276"/>
            <a:ext cx="4679482" cy="365125"/>
          </a:xfrm>
        </p:spPr>
        <p:txBody>
          <a:bodyPr/>
          <a:lstStyle/>
          <a:p>
            <a:endParaRPr lang="en-IN"/>
          </a:p>
        </p:txBody>
      </p:sp>
      <p:sp>
        <p:nvSpPr>
          <p:cNvPr id="51" name="Slide Number Placeholder 5"/>
          <p:cNvSpPr>
            <a:spLocks noGrp="1"/>
          </p:cNvSpPr>
          <p:nvPr>
            <p:ph type="sldNum" sz="quarter" idx="12"/>
          </p:nvPr>
        </p:nvSpPr>
        <p:spPr>
          <a:xfrm>
            <a:off x="7707241" y="5883275"/>
            <a:ext cx="578317" cy="365125"/>
          </a:xfrm>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796031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56058" y="1419227"/>
            <a:ext cx="74295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856058" y="4424362"/>
            <a:ext cx="74295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579210-3FD8-44EE-8EC4-0B190D95EDAC}" type="datetimeFigureOut">
              <a:rPr lang="en-US" smtClean="0"/>
              <a:pPr/>
              <a:t>3/24/2023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1405637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8" y="2249486"/>
            <a:ext cx="3658792"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1" y="2249486"/>
            <a:ext cx="3656408"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5579210-3FD8-44EE-8EC4-0B190D95EDAC}" type="datetimeFigureOut">
              <a:rPr lang="en-US" smtClean="0"/>
              <a:pPr/>
              <a:t>3/24/2023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1781268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058" y="619127"/>
            <a:ext cx="74295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78902" y="2249486"/>
            <a:ext cx="3435949"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56058" y="3073398"/>
            <a:ext cx="3658793"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51992" y="2249485"/>
            <a:ext cx="3433565"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3073398"/>
            <a:ext cx="3656408"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5579210-3FD8-44EE-8EC4-0B190D95EDAC}" type="datetimeFigureOut">
              <a:rPr lang="en-US" smtClean="0"/>
              <a:pPr/>
              <a:t>3/24/2023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1947247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579210-3FD8-44EE-8EC4-0B190D95EDAC}" type="datetimeFigureOut">
              <a:rPr lang="en-US" smtClean="0"/>
              <a:pPr/>
              <a:t>3/24/2023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4170830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579210-3FD8-44EE-8EC4-0B190D95EDAC}" type="datetimeFigureOut">
              <a:rPr lang="en-US" smtClean="0"/>
              <a:pPr/>
              <a:t>3/24/2023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34202738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029" y="609601"/>
            <a:ext cx="2892028"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67150" y="592666"/>
            <a:ext cx="4418407"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0029" y="2249486"/>
            <a:ext cx="2892028"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5579210-3FD8-44EE-8EC4-0B190D95EDAC}" type="datetimeFigureOut">
              <a:rPr lang="en-US" smtClean="0"/>
              <a:pPr/>
              <a:t>3/24/2023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2959654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1" y="609600"/>
            <a:ext cx="3753962"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32866" y="609600"/>
            <a:ext cx="3452693" cy="5181602"/>
          </a:xfrm>
          <a:prstGeom prst="round2DiagRect">
            <a:avLst>
              <a:gd name="adj1" fmla="val 6074"/>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856059" y="2249486"/>
            <a:ext cx="3753964"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5579210-3FD8-44EE-8EC4-0B190D95EDAC}" type="datetimeFigureOut">
              <a:rPr lang="en-US" smtClean="0"/>
              <a:pPr/>
              <a:t>3/24/2023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E10D96-FC41-40FA-8F7B-DC7FBDA98822}" type="slidenum">
              <a:rPr lang="en-IN" smtClean="0"/>
              <a:pPr/>
              <a:t>‹#›</a:t>
            </a:fld>
            <a:endParaRPr lang="en-IN"/>
          </a:p>
        </p:txBody>
      </p:sp>
    </p:spTree>
    <p:extLst>
      <p:ext uri="{BB962C8B-B14F-4D97-AF65-F5344CB8AC3E}">
        <p14:creationId xmlns:p14="http://schemas.microsoft.com/office/powerpoint/2010/main" val="156806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9041774" cy="6858001"/>
            <a:chOff x="-14288" y="0"/>
            <a:chExt cx="9041774"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8352798"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856060" y="618518"/>
            <a:ext cx="7429499"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56060" y="2249487"/>
            <a:ext cx="74294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592691" y="5883277"/>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5579210-3FD8-44EE-8EC4-0B190D95EDAC}" type="datetimeFigureOut">
              <a:rPr lang="en-US" smtClean="0"/>
              <a:pPr/>
              <a:t>3/24/2023</a:t>
            </a:fld>
            <a:endParaRPr lang="en-IN"/>
          </a:p>
        </p:txBody>
      </p:sp>
      <p:sp>
        <p:nvSpPr>
          <p:cNvPr id="5" name="Footer Placeholder 4"/>
          <p:cNvSpPr>
            <a:spLocks noGrp="1"/>
          </p:cNvSpPr>
          <p:nvPr>
            <p:ph type="ftr" sz="quarter" idx="3"/>
          </p:nvPr>
        </p:nvSpPr>
        <p:spPr>
          <a:xfrm>
            <a:off x="856059" y="5883276"/>
            <a:ext cx="4679482"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7707241" y="5883275"/>
            <a:ext cx="578317"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AE10D96-FC41-40FA-8F7B-DC7FBDA98822}" type="slidenum">
              <a:rPr lang="en-IN" smtClean="0"/>
              <a:pPr/>
              <a:t>‹#›</a:t>
            </a:fld>
            <a:endParaRPr lang="en-IN"/>
          </a:p>
        </p:txBody>
      </p:sp>
    </p:spTree>
    <p:extLst>
      <p:ext uri="{BB962C8B-B14F-4D97-AF65-F5344CB8AC3E}">
        <p14:creationId xmlns:p14="http://schemas.microsoft.com/office/powerpoint/2010/main" val="3797865763"/>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stackoverflow.com/" TargetMode="External"/><Relationship Id="rId2" Type="http://schemas.openxmlformats.org/officeDocument/2006/relationships/hyperlink" Target="https://getbootstrap.com/"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51761" y="1143000"/>
            <a:ext cx="5345278" cy="2286000"/>
          </a:xfrm>
        </p:spPr>
        <p:txBody>
          <a:bodyPr>
            <a:noAutofit/>
          </a:bodyPr>
          <a:lstStyle/>
          <a:p>
            <a:pPr algn="ctr">
              <a:lnSpc>
                <a:spcPct val="150000"/>
              </a:lnSpc>
            </a:pPr>
            <a:r>
              <a:rPr lang="en-US" sz="2000" b="1" dirty="0">
                <a:latin typeface="Times New Roman" pitchFamily="18" charset="0"/>
                <a:cs typeface="Times New Roman" pitchFamily="18" charset="0"/>
              </a:rPr>
              <a:t>Attendance Processing System using Facial Recognition</a:t>
            </a:r>
            <a:br>
              <a:rPr lang="en-US" sz="2000" b="1" dirty="0">
                <a:latin typeface="Times New Roman" pitchFamily="18" charset="0"/>
                <a:cs typeface="Times New Roman" pitchFamily="18" charset="0"/>
              </a:rPr>
            </a:br>
            <a:r>
              <a:rPr lang="en-US" sz="2000" b="1" dirty="0">
                <a:latin typeface="Times New Roman" pitchFamily="18" charset="0"/>
                <a:cs typeface="Times New Roman" pitchFamily="18" charset="0"/>
              </a:rPr>
              <a:t>(SDC) </a:t>
            </a:r>
            <a:br>
              <a:rPr lang="en-IN" sz="2000" b="1" dirty="0">
                <a:latin typeface="Times New Roman" pitchFamily="18" charset="0"/>
                <a:cs typeface="Times New Roman" pitchFamily="18" charset="0"/>
              </a:rPr>
            </a:br>
            <a:br>
              <a:rPr lang="en-IN" sz="2000" b="1" dirty="0">
                <a:latin typeface="Times New Roman" pitchFamily="18" charset="0"/>
                <a:cs typeface="Times New Roman" pitchFamily="18" charset="0"/>
              </a:rPr>
            </a:br>
            <a:r>
              <a:rPr lang="en-IN" sz="1600" b="1" dirty="0">
                <a:latin typeface="Times New Roman" pitchFamily="18" charset="0"/>
                <a:cs typeface="Times New Roman" pitchFamily="18" charset="0"/>
              </a:rPr>
              <a:t>MID TERM PRESENTATION</a:t>
            </a:r>
            <a:br>
              <a:rPr lang="en-IN" sz="1600" b="1" dirty="0">
                <a:latin typeface="Times New Roman" pitchFamily="18" charset="0"/>
                <a:cs typeface="Times New Roman" pitchFamily="18" charset="0"/>
              </a:rPr>
            </a:br>
            <a:br>
              <a:rPr lang="en-US" sz="1600" dirty="0"/>
            </a:br>
            <a:endParaRPr lang="en-US" sz="1600" dirty="0">
              <a:latin typeface="Times New Roman" pitchFamily="18" charset="0"/>
              <a:cs typeface="Times New Roman" pitchFamily="18" charset="0"/>
            </a:endParaRPr>
          </a:p>
        </p:txBody>
      </p:sp>
      <p:sp>
        <p:nvSpPr>
          <p:cNvPr id="4" name="Subtitle 3"/>
          <p:cNvSpPr>
            <a:spLocks noGrp="1"/>
          </p:cNvSpPr>
          <p:nvPr>
            <p:ph type="subTitle" idx="1"/>
          </p:nvPr>
        </p:nvSpPr>
        <p:spPr>
          <a:xfrm>
            <a:off x="4572000" y="4038600"/>
            <a:ext cx="4343400" cy="1143000"/>
          </a:xfrm>
        </p:spPr>
        <p:txBody>
          <a:bodyPr>
            <a:normAutofit fontScale="92500" lnSpcReduction="10000"/>
          </a:bodyPr>
          <a:lstStyle/>
          <a:p>
            <a:r>
              <a:rPr lang="en-US" sz="1600" b="1" dirty="0">
                <a:solidFill>
                  <a:schemeClr val="tx1"/>
                </a:solidFill>
                <a:latin typeface="Times New Roman" panose="02020603050405020304" pitchFamily="18" charset="0"/>
                <a:cs typeface="Times New Roman" panose="02020603050405020304" pitchFamily="18" charset="0"/>
              </a:rPr>
              <a:t>Submitted By</a:t>
            </a:r>
          </a:p>
          <a:p>
            <a:r>
              <a:rPr lang="en-US" sz="1600" dirty="0">
                <a:solidFill>
                  <a:schemeClr val="tx1"/>
                </a:solidFill>
                <a:latin typeface="Times New Roman" panose="02020603050405020304" pitchFamily="18" charset="0"/>
                <a:cs typeface="Times New Roman" panose="02020603050405020304" pitchFamily="18" charset="0"/>
              </a:rPr>
              <a:t>Naman Kakroo</a:t>
            </a:r>
          </a:p>
          <a:p>
            <a:r>
              <a:rPr lang="en-US" sz="1600" dirty="0">
                <a:solidFill>
                  <a:schemeClr val="tx1"/>
                </a:solidFill>
                <a:latin typeface="Times New Roman" panose="02020603050405020304" pitchFamily="18" charset="0"/>
                <a:cs typeface="Times New Roman" panose="02020603050405020304" pitchFamily="18" charset="0"/>
              </a:rPr>
              <a:t>209301395</a:t>
            </a:r>
          </a:p>
          <a:p>
            <a:endParaRPr lang="en-US" sz="1600" dirty="0">
              <a:solidFill>
                <a:schemeClr val="tx1"/>
              </a:solidFill>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p:txBody>
      </p:sp>
      <p:sp>
        <p:nvSpPr>
          <p:cNvPr id="5" name="Subtitle 3"/>
          <p:cNvSpPr txBox="1">
            <a:spLocks/>
          </p:cNvSpPr>
          <p:nvPr/>
        </p:nvSpPr>
        <p:spPr>
          <a:xfrm>
            <a:off x="228600" y="3962400"/>
            <a:ext cx="4495800" cy="1219200"/>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1"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Minor Project Guide</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1600" dirty="0">
                <a:latin typeface="Times New Roman" panose="02020603050405020304" pitchFamily="18" charset="0"/>
                <a:cs typeface="Times New Roman" panose="02020603050405020304" pitchFamily="18" charset="0"/>
              </a:rPr>
              <a:t>Dr. Yadvendra Pratap Singh</a:t>
            </a:r>
            <a:endParaRPr kumimoji="0" lang="en-US" sz="16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(Assistant Professor)</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600" b="0" i="0" u="none" strike="noStrike" kern="1200" cap="none" spc="0" normalizeH="0" baseline="0" noProof="0" dirty="0">
              <a:ln>
                <a:noFill/>
              </a:ln>
              <a:solidFill>
                <a:schemeClr val="tx1">
                  <a:tint val="75000"/>
                </a:schemeClr>
              </a:solidFill>
              <a:effectLst/>
              <a:uLnTx/>
              <a:uFillTx/>
              <a:latin typeface="Times New Roman" panose="02020603050405020304" pitchFamily="18" charset="0"/>
              <a:ea typeface="+mn-ea"/>
              <a:cs typeface="Times New Roman" panose="02020603050405020304" pitchFamily="18" charset="0"/>
            </a:endParaRPr>
          </a:p>
        </p:txBody>
      </p:sp>
      <p:sp>
        <p:nvSpPr>
          <p:cNvPr id="6" name="Subtitle 3"/>
          <p:cNvSpPr txBox="1">
            <a:spLocks/>
          </p:cNvSpPr>
          <p:nvPr/>
        </p:nvSpPr>
        <p:spPr>
          <a:xfrm>
            <a:off x="762000" y="5295255"/>
            <a:ext cx="7772400" cy="1410345"/>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1"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Department of Computer Science &amp; Engineering</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1"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School of Computer Science &amp; Engineering</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1"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Manipal University Jaipur, India</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1600" b="1" dirty="0">
                <a:latin typeface="Times New Roman" panose="02020603050405020304" pitchFamily="18" charset="0"/>
                <a:cs typeface="Times New Roman" panose="02020603050405020304" pitchFamily="18" charset="0"/>
              </a:rPr>
              <a:t>March 2023</a:t>
            </a:r>
            <a:endParaRPr kumimoji="0" lang="en-US" sz="1600" b="0" i="0" u="none" strike="noStrike" kern="1200" cap="none" spc="0" normalizeH="0" baseline="0" noProof="0" dirty="0">
              <a:ln>
                <a:noFill/>
              </a:ln>
              <a:solidFill>
                <a:schemeClr val="tx1">
                  <a:tint val="75000"/>
                </a:schemeClr>
              </a:solidFill>
              <a:effectLst/>
              <a:uLnTx/>
              <a:uFillTx/>
              <a:latin typeface="Times New Roman" panose="02020603050405020304" pitchFamily="18" charset="0"/>
              <a:ea typeface="+mn-ea"/>
              <a:cs typeface="Times New Roman" panose="02020603050405020304" pitchFamily="18" charset="0"/>
            </a:endParaRPr>
          </a:p>
        </p:txBody>
      </p:sp>
      <p:pic>
        <p:nvPicPr>
          <p:cNvPr id="7" name="Picture 6" descr="A picture containing text&#10;&#10;Description automatically generated">
            <a:extLst>
              <a:ext uri="{FF2B5EF4-FFF2-40B4-BE49-F238E27FC236}">
                <a16:creationId xmlns:a16="http://schemas.microsoft.com/office/drawing/2014/main" id="{26C53362-959A-906D-B9B2-E9110B2B2F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8123" y="2209800"/>
            <a:ext cx="3832554" cy="13715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18D88-C755-3632-7FE9-C23FA12CB97C}"/>
              </a:ext>
            </a:extLst>
          </p:cNvPr>
          <p:cNvSpPr>
            <a:spLocks noGrp="1"/>
          </p:cNvSpPr>
          <p:nvPr>
            <p:ph type="title"/>
          </p:nvPr>
        </p:nvSpPr>
        <p:spPr>
          <a:xfrm>
            <a:off x="685800" y="385226"/>
            <a:ext cx="7429499" cy="1478570"/>
          </a:xfrm>
        </p:spPr>
        <p:txBody>
          <a:bodyPr/>
          <a:lstStyle/>
          <a:p>
            <a:r>
              <a:rPr lang="en-IN" dirty="0"/>
              <a:t>Register employee form code</a:t>
            </a:r>
          </a:p>
        </p:txBody>
      </p:sp>
      <p:sp>
        <p:nvSpPr>
          <p:cNvPr id="3" name="Content Placeholder 2">
            <a:extLst>
              <a:ext uri="{FF2B5EF4-FFF2-40B4-BE49-F238E27FC236}">
                <a16:creationId xmlns:a16="http://schemas.microsoft.com/office/drawing/2014/main" id="{762F1E15-52A6-56CE-9A53-553044E93B3E}"/>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775EAC48-3667-702E-EA1B-F84DD9D5A96D}"/>
              </a:ext>
            </a:extLst>
          </p:cNvPr>
          <p:cNvPicPr>
            <a:picLocks noChangeAspect="1"/>
          </p:cNvPicPr>
          <p:nvPr/>
        </p:nvPicPr>
        <p:blipFill>
          <a:blip r:embed="rId2"/>
          <a:stretch>
            <a:fillRect/>
          </a:stretch>
        </p:blipFill>
        <p:spPr>
          <a:xfrm>
            <a:off x="0" y="1857170"/>
            <a:ext cx="9144000" cy="4326347"/>
          </a:xfrm>
          <a:prstGeom prst="rect">
            <a:avLst/>
          </a:prstGeom>
        </p:spPr>
      </p:pic>
    </p:spTree>
    <p:extLst>
      <p:ext uri="{BB962C8B-B14F-4D97-AF65-F5344CB8AC3E}">
        <p14:creationId xmlns:p14="http://schemas.microsoft.com/office/powerpoint/2010/main" val="3472698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A6F22-B25B-464F-1F30-3FBDBE8FD373}"/>
              </a:ext>
            </a:extLst>
          </p:cNvPr>
          <p:cNvSpPr>
            <a:spLocks noGrp="1"/>
          </p:cNvSpPr>
          <p:nvPr>
            <p:ph type="title"/>
          </p:nvPr>
        </p:nvSpPr>
        <p:spPr/>
        <p:txBody>
          <a:bodyPr/>
          <a:lstStyle/>
          <a:p>
            <a:r>
              <a:rPr lang="en-IN" dirty="0"/>
              <a:t>CONT.</a:t>
            </a:r>
          </a:p>
        </p:txBody>
      </p:sp>
      <p:sp>
        <p:nvSpPr>
          <p:cNvPr id="3" name="Content Placeholder 2">
            <a:extLst>
              <a:ext uri="{FF2B5EF4-FFF2-40B4-BE49-F238E27FC236}">
                <a16:creationId xmlns:a16="http://schemas.microsoft.com/office/drawing/2014/main" id="{64B2ACA0-C606-9A68-7113-311D5ED07FE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5CB9A87A-9B75-5494-BE1C-18CDE8C64AE2}"/>
              </a:ext>
            </a:extLst>
          </p:cNvPr>
          <p:cNvPicPr>
            <a:picLocks noChangeAspect="1"/>
          </p:cNvPicPr>
          <p:nvPr/>
        </p:nvPicPr>
        <p:blipFill>
          <a:blip r:embed="rId2"/>
          <a:stretch>
            <a:fillRect/>
          </a:stretch>
        </p:blipFill>
        <p:spPr>
          <a:xfrm>
            <a:off x="0" y="2097088"/>
            <a:ext cx="9144000" cy="4292957"/>
          </a:xfrm>
          <a:prstGeom prst="rect">
            <a:avLst/>
          </a:prstGeom>
        </p:spPr>
      </p:pic>
    </p:spTree>
    <p:extLst>
      <p:ext uri="{BB962C8B-B14F-4D97-AF65-F5344CB8AC3E}">
        <p14:creationId xmlns:p14="http://schemas.microsoft.com/office/powerpoint/2010/main" val="1487799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52A5D-A555-C2E0-12C7-52C22CFA795D}"/>
              </a:ext>
            </a:extLst>
          </p:cNvPr>
          <p:cNvSpPr>
            <a:spLocks noGrp="1"/>
          </p:cNvSpPr>
          <p:nvPr>
            <p:ph type="title"/>
          </p:nvPr>
        </p:nvSpPr>
        <p:spPr/>
        <p:txBody>
          <a:bodyPr/>
          <a:lstStyle/>
          <a:p>
            <a:r>
              <a:rPr lang="en-IN" dirty="0"/>
              <a:t> ATTENDANCE MARKING PAGE</a:t>
            </a:r>
          </a:p>
        </p:txBody>
      </p:sp>
      <p:sp>
        <p:nvSpPr>
          <p:cNvPr id="3" name="Content Placeholder 2">
            <a:extLst>
              <a:ext uri="{FF2B5EF4-FFF2-40B4-BE49-F238E27FC236}">
                <a16:creationId xmlns:a16="http://schemas.microsoft.com/office/drawing/2014/main" id="{4D3C794D-B828-A52E-DBF8-B44516693AFA}"/>
              </a:ext>
            </a:extLst>
          </p:cNvPr>
          <p:cNvSpPr>
            <a:spLocks noGrp="1"/>
          </p:cNvSpPr>
          <p:nvPr>
            <p:ph idx="1"/>
          </p:nvPr>
        </p:nvSpPr>
        <p:spPr/>
        <p:txBody>
          <a:bodyPr/>
          <a:lstStyle/>
          <a:p>
            <a:endParaRPr lang="en-IN" dirty="0"/>
          </a:p>
        </p:txBody>
      </p:sp>
      <p:pic>
        <p:nvPicPr>
          <p:cNvPr id="2050" name="Picture 2">
            <a:extLst>
              <a:ext uri="{FF2B5EF4-FFF2-40B4-BE49-F238E27FC236}">
                <a16:creationId xmlns:a16="http://schemas.microsoft.com/office/drawing/2014/main" id="{81FB7B12-FB29-09B1-745C-61D898D0BB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1" y="2249487"/>
            <a:ext cx="9144000" cy="4097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8286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0E75B-7B5E-65F5-9E00-04A47ADB852A}"/>
              </a:ext>
            </a:extLst>
          </p:cNvPr>
          <p:cNvSpPr>
            <a:spLocks noGrp="1"/>
          </p:cNvSpPr>
          <p:nvPr>
            <p:ph type="title"/>
          </p:nvPr>
        </p:nvSpPr>
        <p:spPr/>
        <p:txBody>
          <a:bodyPr/>
          <a:lstStyle/>
          <a:p>
            <a:r>
              <a:rPr lang="en-IN" dirty="0"/>
              <a:t>MAIN PAGE</a:t>
            </a:r>
          </a:p>
        </p:txBody>
      </p:sp>
      <p:pic>
        <p:nvPicPr>
          <p:cNvPr id="7" name="Content Placeholder 6">
            <a:extLst>
              <a:ext uri="{FF2B5EF4-FFF2-40B4-BE49-F238E27FC236}">
                <a16:creationId xmlns:a16="http://schemas.microsoft.com/office/drawing/2014/main" id="{25C6AE65-DBE3-061B-F175-5651C25AA34E}"/>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56060" y="1981200"/>
            <a:ext cx="7093322" cy="3989994"/>
          </a:xfrm>
        </p:spPr>
      </p:pic>
    </p:spTree>
    <p:extLst>
      <p:ext uri="{BB962C8B-B14F-4D97-AF65-F5344CB8AC3E}">
        <p14:creationId xmlns:p14="http://schemas.microsoft.com/office/powerpoint/2010/main" val="34898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1EE9C-FA30-EFC1-54DD-ECDCA27261B4}"/>
              </a:ext>
            </a:extLst>
          </p:cNvPr>
          <p:cNvSpPr>
            <a:spLocks noGrp="1"/>
          </p:cNvSpPr>
          <p:nvPr>
            <p:ph type="title"/>
          </p:nvPr>
        </p:nvSpPr>
        <p:spPr/>
        <p:txBody>
          <a:bodyPr/>
          <a:lstStyle/>
          <a:p>
            <a:r>
              <a:rPr lang="en-US" b="0" i="0" dirty="0">
                <a:solidFill>
                  <a:srgbClr val="D1D5DB"/>
                </a:solidFill>
                <a:effectLst/>
                <a:latin typeface="Söhne"/>
              </a:rPr>
              <a:t>URL routing for the web application</a:t>
            </a:r>
            <a:endParaRPr lang="en-IN" dirty="0"/>
          </a:p>
        </p:txBody>
      </p:sp>
      <p:pic>
        <p:nvPicPr>
          <p:cNvPr id="5" name="Content Placeholder 4">
            <a:extLst>
              <a:ext uri="{FF2B5EF4-FFF2-40B4-BE49-F238E27FC236}">
                <a16:creationId xmlns:a16="http://schemas.microsoft.com/office/drawing/2014/main" id="{96BF0421-A22F-4B86-62BC-F83FE59D3440}"/>
              </a:ext>
            </a:extLst>
          </p:cNvPr>
          <p:cNvPicPr>
            <a:picLocks noGrp="1" noChangeAspect="1"/>
          </p:cNvPicPr>
          <p:nvPr>
            <p:ph idx="1"/>
          </p:nvPr>
        </p:nvPicPr>
        <p:blipFill>
          <a:blip r:embed="rId2"/>
          <a:stretch>
            <a:fillRect/>
          </a:stretch>
        </p:blipFill>
        <p:spPr>
          <a:xfrm>
            <a:off x="76200" y="2097088"/>
            <a:ext cx="8794851" cy="4550958"/>
          </a:xfrm>
        </p:spPr>
      </p:pic>
    </p:spTree>
    <p:extLst>
      <p:ext uri="{BB962C8B-B14F-4D97-AF65-F5344CB8AC3E}">
        <p14:creationId xmlns:p14="http://schemas.microsoft.com/office/powerpoint/2010/main" val="28135196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09F4F-5237-BBEA-A4BC-735E0C2295A6}"/>
              </a:ext>
            </a:extLst>
          </p:cNvPr>
          <p:cNvSpPr>
            <a:spLocks noGrp="1"/>
          </p:cNvSpPr>
          <p:nvPr>
            <p:ph type="title"/>
          </p:nvPr>
        </p:nvSpPr>
        <p:spPr/>
        <p:txBody>
          <a:bodyPr/>
          <a:lstStyle/>
          <a:p>
            <a:r>
              <a:rPr lang="en-IN" dirty="0"/>
              <a:t>Working of facial recognition</a:t>
            </a:r>
            <a:br>
              <a:rPr lang="en-IN" dirty="0"/>
            </a:br>
            <a:r>
              <a:rPr lang="en-IN" dirty="0"/>
              <a:t>(</a:t>
            </a:r>
            <a:r>
              <a:rPr lang="en-IN" dirty="0" err="1"/>
              <a:t>w.i.p</a:t>
            </a:r>
            <a:r>
              <a:rPr lang="en-IN" dirty="0"/>
              <a:t>)</a:t>
            </a:r>
          </a:p>
        </p:txBody>
      </p:sp>
      <p:sp>
        <p:nvSpPr>
          <p:cNvPr id="4" name="Content Placeholder 3">
            <a:extLst>
              <a:ext uri="{FF2B5EF4-FFF2-40B4-BE49-F238E27FC236}">
                <a16:creationId xmlns:a16="http://schemas.microsoft.com/office/drawing/2014/main" id="{F8D08605-57EF-82CF-EFA2-73A5DB26CD8D}"/>
              </a:ext>
            </a:extLst>
          </p:cNvPr>
          <p:cNvSpPr>
            <a:spLocks noGrp="1"/>
          </p:cNvSpPr>
          <p:nvPr>
            <p:ph idx="1"/>
          </p:nvPr>
        </p:nvSpPr>
        <p:spPr>
          <a:xfrm>
            <a:off x="885877" y="2236235"/>
            <a:ext cx="7429499" cy="3541714"/>
          </a:xfrm>
        </p:spPr>
        <p:txBody>
          <a:bodyPr>
            <a:normAutofit/>
          </a:bodyPr>
          <a:lstStyle/>
          <a:p>
            <a:r>
              <a:rPr lang="en-IN" sz="2000" dirty="0"/>
              <a:t>FACE DETECTION : Dlib’s HOG facial detector</a:t>
            </a:r>
          </a:p>
          <a:p>
            <a:r>
              <a:rPr lang="en-IN" sz="2000" dirty="0"/>
              <a:t>Facial Landmark Detection: </a:t>
            </a:r>
            <a:r>
              <a:rPr lang="en-US" sz="2000" dirty="0"/>
              <a:t>Dlib's 68 point shape predictor</a:t>
            </a:r>
            <a:endParaRPr lang="en-IN" sz="2000" dirty="0"/>
          </a:p>
        </p:txBody>
      </p:sp>
      <p:sp>
        <p:nvSpPr>
          <p:cNvPr id="9" name="AutoShape 2">
            <a:extLst>
              <a:ext uri="{FF2B5EF4-FFF2-40B4-BE49-F238E27FC236}">
                <a16:creationId xmlns:a16="http://schemas.microsoft.com/office/drawing/2014/main" id="{B0971DDE-0E76-468B-DB4A-CA791C3B60BB}"/>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29" name="Picture 5" descr="Face detection using the HOG algorithm. | Download Scientific Diagram">
            <a:extLst>
              <a:ext uri="{FF2B5EF4-FFF2-40B4-BE49-F238E27FC236}">
                <a16:creationId xmlns:a16="http://schemas.microsoft.com/office/drawing/2014/main" id="{079CC90E-3F47-E206-6058-C2AD352929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3381030"/>
            <a:ext cx="4586960" cy="2481470"/>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descr="Face Detection with Dlib using HOG and Linear SVM">
            <a:extLst>
              <a:ext uri="{FF2B5EF4-FFF2-40B4-BE49-F238E27FC236}">
                <a16:creationId xmlns:a16="http://schemas.microsoft.com/office/drawing/2014/main" id="{16DD7112-BB62-1CDC-E10F-BE2C80FC04B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47235" y="3592375"/>
            <a:ext cx="4032044" cy="2270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323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4E773-2D0C-73FB-4133-B2553D9BC266}"/>
              </a:ext>
            </a:extLst>
          </p:cNvPr>
          <p:cNvSpPr>
            <a:spLocks noGrp="1"/>
          </p:cNvSpPr>
          <p:nvPr>
            <p:ph type="title"/>
          </p:nvPr>
        </p:nvSpPr>
        <p:spPr/>
        <p:txBody>
          <a:bodyPr/>
          <a:lstStyle/>
          <a:p>
            <a:r>
              <a:rPr lang="en-US" dirty="0"/>
              <a:t>    CONCLUSION	</a:t>
            </a:r>
            <a:endParaRPr lang="en-IN" dirty="0"/>
          </a:p>
        </p:txBody>
      </p:sp>
      <p:sp>
        <p:nvSpPr>
          <p:cNvPr id="3" name="Content Placeholder 2">
            <a:extLst>
              <a:ext uri="{FF2B5EF4-FFF2-40B4-BE49-F238E27FC236}">
                <a16:creationId xmlns:a16="http://schemas.microsoft.com/office/drawing/2014/main" id="{82D7B2DB-5DF7-6D7F-4349-719BC6DC7D73}"/>
              </a:ext>
            </a:extLst>
          </p:cNvPr>
          <p:cNvSpPr>
            <a:spLocks noGrp="1"/>
          </p:cNvSpPr>
          <p:nvPr>
            <p:ph idx="1"/>
          </p:nvPr>
        </p:nvSpPr>
        <p:spPr>
          <a:xfrm>
            <a:off x="685800" y="2097088"/>
            <a:ext cx="7429499" cy="3541714"/>
          </a:xfrm>
        </p:spPr>
        <p:txBody>
          <a:bodyPr>
            <a:normAutofit fontScale="92500" lnSpcReduction="10000"/>
          </a:bodyPr>
          <a:lstStyle/>
          <a:p>
            <a:pPr>
              <a:lnSpc>
                <a:spcPct val="130000"/>
              </a:lnSpc>
            </a:pPr>
            <a:r>
              <a:rPr lang="en-US" sz="2000" dirty="0"/>
              <a:t>review highlights the potential benefits of using facial recognition technology in attendance management systems. The use of facial recognition technology can significantly improve the accuracy and efficiency of attendance management while reducing the time and effort required for attendance management. The studies reviewed in this literature review demonstrate the successful implementation of facial recognition technology in attendance management systems across various industries. The results of these studies provide evidence for the effectiveness of facial recognition technology in attendance management systems.</a:t>
            </a:r>
            <a:endParaRPr lang="en-IN" sz="2000" dirty="0"/>
          </a:p>
        </p:txBody>
      </p:sp>
    </p:spTree>
    <p:extLst>
      <p:ext uri="{BB962C8B-B14F-4D97-AF65-F5344CB8AC3E}">
        <p14:creationId xmlns:p14="http://schemas.microsoft.com/office/powerpoint/2010/main" val="782517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EEB5-1E93-1B67-483C-20463B9C4190}"/>
              </a:ext>
            </a:extLst>
          </p:cNvPr>
          <p:cNvSpPr>
            <a:spLocks noGrp="1"/>
          </p:cNvSpPr>
          <p:nvPr>
            <p:ph type="title"/>
          </p:nvPr>
        </p:nvSpPr>
        <p:spPr/>
        <p:txBody>
          <a:bodyPr/>
          <a:lstStyle/>
          <a:p>
            <a:r>
              <a:rPr lang="en-US" dirty="0"/>
              <a:t>REFERENCES</a:t>
            </a:r>
            <a:endParaRPr lang="en-IN" dirty="0"/>
          </a:p>
        </p:txBody>
      </p:sp>
      <p:sp>
        <p:nvSpPr>
          <p:cNvPr id="5" name="Content Placeholder 4">
            <a:extLst>
              <a:ext uri="{FF2B5EF4-FFF2-40B4-BE49-F238E27FC236}">
                <a16:creationId xmlns:a16="http://schemas.microsoft.com/office/drawing/2014/main" id="{DFB02AE4-0BEA-F30E-5566-46577D8E96B4}"/>
              </a:ext>
            </a:extLst>
          </p:cNvPr>
          <p:cNvSpPr>
            <a:spLocks noGrp="1"/>
          </p:cNvSpPr>
          <p:nvPr>
            <p:ph idx="1"/>
          </p:nvPr>
        </p:nvSpPr>
        <p:spPr>
          <a:xfrm>
            <a:off x="836182" y="2090462"/>
            <a:ext cx="7429499" cy="3541714"/>
          </a:xfrm>
        </p:spPr>
        <p:txBody>
          <a:bodyPr>
            <a:normAutofit fontScale="85000" lnSpcReduction="10000"/>
          </a:bodyPr>
          <a:lstStyle/>
          <a:p>
            <a:pPr>
              <a:lnSpc>
                <a:spcPct val="115000"/>
              </a:lnSpc>
            </a:pPr>
            <a:r>
              <a:rPr lang="en-US" sz="1800" dirty="0">
                <a:effectLst/>
                <a:latin typeface="Open Sans" panose="020B0606030504020204" pitchFamily="34" charset="0"/>
                <a:ea typeface="Open Sans" panose="020B0606030504020204" pitchFamily="34" charset="0"/>
              </a:rPr>
              <a:t>CSS &amp; Bootstrap:</a:t>
            </a:r>
            <a:endParaRPr lang="en-IN" sz="1800" dirty="0">
              <a:effectLst/>
              <a:latin typeface="Arial" panose="020B0604020202020204" pitchFamily="34" charset="0"/>
              <a:ea typeface="Arial" panose="020B0604020202020204" pitchFamily="34" charset="0"/>
            </a:endParaRPr>
          </a:p>
          <a:p>
            <a:pPr marL="457200">
              <a:lnSpc>
                <a:spcPct val="115000"/>
              </a:lnSpc>
            </a:pPr>
            <a:r>
              <a:rPr lang="en-US" sz="1800" b="1" u="sng" dirty="0">
                <a:solidFill>
                  <a:srgbClr val="0000FF"/>
                </a:solidFill>
                <a:effectLst/>
                <a:latin typeface="Open Sans" panose="020B0606030504020204" pitchFamily="34" charset="0"/>
                <a:ea typeface="Open Sans" panose="020B0606030504020204" pitchFamily="34" charset="0"/>
                <a:hlinkClick r:id="rId2"/>
              </a:rPr>
              <a:t>https://getbootstrap.com/</a:t>
            </a:r>
            <a:endParaRPr lang="en-IN" sz="1800" dirty="0">
              <a:effectLst/>
              <a:latin typeface="Arial" panose="020B0604020202020204" pitchFamily="34" charset="0"/>
              <a:ea typeface="Arial" panose="020B0604020202020204" pitchFamily="34" charset="0"/>
            </a:endParaRPr>
          </a:p>
          <a:p>
            <a:pPr>
              <a:lnSpc>
                <a:spcPct val="115000"/>
              </a:lnSpc>
            </a:pPr>
            <a:r>
              <a:rPr lang="en-US" sz="1800" dirty="0">
                <a:effectLst/>
                <a:latin typeface="Open Sans" panose="020B0606030504020204" pitchFamily="34" charset="0"/>
                <a:ea typeface="Open Sans" panose="020B0606030504020204" pitchFamily="34" charset="0"/>
              </a:rPr>
              <a:t>For debugging:</a:t>
            </a:r>
            <a:endParaRPr lang="en-IN" sz="1800" dirty="0">
              <a:effectLst/>
              <a:latin typeface="Arial" panose="020B0604020202020204" pitchFamily="34" charset="0"/>
              <a:ea typeface="Arial" panose="020B0604020202020204" pitchFamily="34" charset="0"/>
            </a:endParaRPr>
          </a:p>
          <a:p>
            <a:pPr marL="457200">
              <a:lnSpc>
                <a:spcPct val="115000"/>
              </a:lnSpc>
            </a:pPr>
            <a:r>
              <a:rPr lang="en-US" sz="1800" b="1" u="sng" dirty="0">
                <a:solidFill>
                  <a:srgbClr val="0000FF"/>
                </a:solidFill>
                <a:effectLst/>
                <a:latin typeface="Open Sans" panose="020B0606030504020204" pitchFamily="34" charset="0"/>
                <a:ea typeface="Open Sans" panose="020B0606030504020204" pitchFamily="34" charset="0"/>
                <a:hlinkClick r:id="rId3"/>
              </a:rPr>
              <a:t>https://stackoverflow.com/</a:t>
            </a:r>
            <a:endParaRPr lang="en-IN" sz="1800" dirty="0">
              <a:effectLst/>
              <a:latin typeface="Arial" panose="020B0604020202020204" pitchFamily="34" charset="0"/>
              <a:ea typeface="Arial" panose="020B0604020202020204" pitchFamily="34" charset="0"/>
            </a:endParaRPr>
          </a:p>
          <a:p>
            <a:pPr>
              <a:lnSpc>
                <a:spcPct val="150000"/>
              </a:lnSpc>
              <a:spcAft>
                <a:spcPts val="800"/>
              </a:spcAft>
            </a:pPr>
            <a:r>
              <a:rPr lang="en-US" sz="1800" dirty="0">
                <a:effectLst/>
                <a:latin typeface="Open Sans" panose="020B0606030504020204" pitchFamily="34" charset="0"/>
                <a:ea typeface="Open Sans" panose="020B0606030504020204" pitchFamily="34" charset="0"/>
                <a:cs typeface="Times New Roman" panose="02020603050405020304" pitchFamily="18" charset="0"/>
              </a:rPr>
              <a:t>Singh, G., Srivastava, R., &amp; Mishra, N. (2019). Automatic attendance management using facial recognition. International Journal of Innovative Technology and Exploring Engineering, 8(12), 145-150.</a:t>
            </a:r>
          </a:p>
          <a:p>
            <a:pPr>
              <a:lnSpc>
                <a:spcPct val="150000"/>
              </a:lnSpc>
              <a:spcAft>
                <a:spcPts val="800"/>
              </a:spcAft>
            </a:pPr>
            <a:r>
              <a:rPr lang="en-US" sz="1800" i="1" spc="-20" dirty="0">
                <a:effectLst/>
                <a:latin typeface="Arial" panose="020B0604020202020204" pitchFamily="34" charset="0"/>
                <a:ea typeface="Calibri" panose="020F0502020204030204" pitchFamily="34" charset="0"/>
              </a:rPr>
              <a:t>adopted from the IEEE </a:t>
            </a:r>
            <a:r>
              <a:rPr lang="en-US" sz="1800" spc="-20" dirty="0">
                <a:effectLst/>
                <a:latin typeface="Arial" panose="020B0604020202020204" pitchFamily="34" charset="0"/>
                <a:ea typeface="Calibri" panose="020F0502020204030204" pitchFamily="34" charset="0"/>
              </a:rPr>
              <a:t>Guide to Software Requirements Specifications </a:t>
            </a:r>
            <a:r>
              <a:rPr lang="en-US" sz="1800" i="1" spc="-20" dirty="0">
                <a:effectLst/>
                <a:latin typeface="Arial" panose="020B0604020202020204" pitchFamily="34" charset="0"/>
                <a:ea typeface="Calibri" panose="020F0502020204030204" pitchFamily="34" charset="0"/>
              </a:rPr>
              <a:t>(Std</a:t>
            </a:r>
            <a:r>
              <a:rPr lang="en-US" sz="1800" i="1" spc="5" dirty="0">
                <a:effectLst/>
                <a:latin typeface="Arial" panose="020B0604020202020204" pitchFamily="34" charset="0"/>
                <a:ea typeface="Calibri" panose="020F0502020204030204" pitchFamily="34" charset="0"/>
              </a:rPr>
              <a:t> </a:t>
            </a:r>
            <a:r>
              <a:rPr lang="en-US" sz="1800" i="1" spc="-20" dirty="0">
                <a:effectLst/>
                <a:latin typeface="Arial" panose="020B0604020202020204" pitchFamily="34" charset="0"/>
                <a:ea typeface="Calibri" panose="020F0502020204030204" pitchFamily="34" charset="0"/>
              </a:rPr>
              <a:t>830-1993).</a:t>
            </a:r>
            <a:endParaRPr lang="en-IN" sz="1800" spc="-20" dirty="0">
              <a:effectLst/>
              <a:latin typeface="Arial" panose="020B0604020202020204" pitchFamily="34" charset="0"/>
              <a:ea typeface="Calibri" panose="020F0502020204030204" pitchFamily="34" charset="0"/>
            </a:endParaRPr>
          </a:p>
          <a:p>
            <a:pPr>
              <a:lnSpc>
                <a:spcPct val="150000"/>
              </a:lnSpc>
              <a:spcAft>
                <a:spcPts val="800"/>
              </a:spcAft>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700645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20000"/>
          </a:bodyPr>
          <a:lstStyle/>
          <a:p>
            <a:pPr algn="ctr">
              <a:buNone/>
            </a:pPr>
            <a:r>
              <a:rPr lang="en-US" sz="5400" b="1" dirty="0">
                <a:latin typeface="Times New Roman" pitchFamily="18" charset="0"/>
                <a:cs typeface="Times New Roman" pitchFamily="18" charset="0"/>
              </a:rPr>
              <a:t>Thank you</a:t>
            </a:r>
          </a:p>
          <a:p>
            <a:pPr algn="ctr"/>
            <a:endParaRPr lang="en-US" sz="5400" b="1" dirty="0">
              <a:latin typeface="Times New Roman" pitchFamily="18" charset="0"/>
              <a:cs typeface="Times New Roman" pitchFamily="18" charset="0"/>
            </a:endParaRPr>
          </a:p>
          <a:p>
            <a:pPr algn="ctr"/>
            <a:endParaRPr lang="en-US" sz="5400" b="1" dirty="0">
              <a:latin typeface="Times New Roman" pitchFamily="18" charset="0"/>
              <a:cs typeface="Times New Roman" pitchFamily="18" charset="0"/>
            </a:endParaRPr>
          </a:p>
          <a:p>
            <a:pPr algn="ctr">
              <a:buNone/>
            </a:pPr>
            <a:r>
              <a:rPr lang="en-US" sz="5400" b="1" dirty="0">
                <a:latin typeface="Times New Roman" pitchFamily="18" charset="0"/>
                <a:cs typeface="Times New Roman" pitchFamily="18" charset="0"/>
              </a:rPr>
              <a:t>Queries!!!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090E8-044B-C560-F10C-1EC01893BCE0}"/>
              </a:ext>
            </a:extLst>
          </p:cNvPr>
          <p:cNvSpPr>
            <a:spLocks noGrp="1"/>
          </p:cNvSpPr>
          <p:nvPr>
            <p:ph type="title"/>
          </p:nvPr>
        </p:nvSpPr>
        <p:spPr/>
        <p:txBody>
          <a:bodyPr/>
          <a:lstStyle/>
          <a:p>
            <a:r>
              <a:rPr lang="en-US" dirty="0"/>
              <a:t>INTRODUCTION	</a:t>
            </a:r>
            <a:endParaRPr lang="en-IN" dirty="0"/>
          </a:p>
        </p:txBody>
      </p:sp>
      <p:sp>
        <p:nvSpPr>
          <p:cNvPr id="3" name="Content Placeholder 2">
            <a:extLst>
              <a:ext uri="{FF2B5EF4-FFF2-40B4-BE49-F238E27FC236}">
                <a16:creationId xmlns:a16="http://schemas.microsoft.com/office/drawing/2014/main" id="{CB814485-F0D7-3A8B-3B12-F298A01E0E92}"/>
              </a:ext>
            </a:extLst>
          </p:cNvPr>
          <p:cNvSpPr>
            <a:spLocks noGrp="1"/>
          </p:cNvSpPr>
          <p:nvPr>
            <p:ph idx="1"/>
          </p:nvPr>
        </p:nvSpPr>
        <p:spPr>
          <a:xfrm>
            <a:off x="839495" y="1752600"/>
            <a:ext cx="7696200" cy="4068763"/>
          </a:xfrm>
        </p:spPr>
        <p:txBody>
          <a:bodyPr>
            <a:normAutofit fontScale="92500" lnSpcReduction="10000"/>
          </a:bodyPr>
          <a:lstStyle/>
          <a:p>
            <a:pPr marL="0" indent="0" algn="just">
              <a:buNone/>
            </a:pPr>
            <a:r>
              <a:rPr lang="en-US" sz="1800" dirty="0"/>
              <a:t>Welcome to this presentation on our Attendance Processing System. This system is designed to provide a seamless and efficient way of managing attendance data using facial recognition technology. The traditional method of manual attendance management has been replaced by this modern system that is accurate, reliable, and time-efficient.</a:t>
            </a:r>
          </a:p>
          <a:p>
            <a:pPr marL="0" indent="0" algn="just">
              <a:buNone/>
            </a:pPr>
            <a:endParaRPr lang="en-US" sz="1800" dirty="0"/>
          </a:p>
          <a:p>
            <a:pPr marL="0" indent="0" algn="just">
              <a:buNone/>
            </a:pPr>
            <a:r>
              <a:rPr lang="en-US" sz="1800" dirty="0"/>
              <a:t>In this presentation, we will take a closer look at the features and benefits of our Attendance Processing System and how it can help an organization manage attendance data more efficiently. </a:t>
            </a:r>
          </a:p>
          <a:p>
            <a:pPr marL="0" indent="0" algn="just">
              <a:buNone/>
            </a:pPr>
            <a:endParaRPr lang="en-US" sz="1800" dirty="0"/>
          </a:p>
          <a:p>
            <a:pPr marL="0" indent="0" algn="just">
              <a:buNone/>
            </a:pPr>
            <a:r>
              <a:rPr lang="en-US" sz="1800" dirty="0"/>
              <a:t>We will also discuss the technical details of the system, including the hardware and software requirements and the system's security features.</a:t>
            </a:r>
          </a:p>
          <a:p>
            <a:pPr marL="0" indent="0" algn="just">
              <a:buNone/>
            </a:pPr>
            <a:endParaRPr lang="en-US" sz="1800" dirty="0"/>
          </a:p>
        </p:txBody>
      </p:sp>
      <p:pic>
        <p:nvPicPr>
          <p:cNvPr id="1026" name="Picture 2" descr="What to know as Nagaland is set to facial recognition tech in schools">
            <a:extLst>
              <a:ext uri="{FF2B5EF4-FFF2-40B4-BE49-F238E27FC236}">
                <a16:creationId xmlns:a16="http://schemas.microsoft.com/office/drawing/2014/main" id="{BD509321-089D-9BDF-3C16-1F94007AAC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0600" y="200025"/>
            <a:ext cx="2952750" cy="1552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7571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263B3-DBC6-2821-0575-6D25340F8C9F}"/>
              </a:ext>
            </a:extLst>
          </p:cNvPr>
          <p:cNvSpPr>
            <a:spLocks noGrp="1"/>
          </p:cNvSpPr>
          <p:nvPr>
            <p:ph type="title"/>
          </p:nvPr>
        </p:nvSpPr>
        <p:spPr/>
        <p:txBody>
          <a:bodyPr/>
          <a:lstStyle/>
          <a:p>
            <a:r>
              <a:rPr lang="en-IN" dirty="0"/>
              <a:t>Proposed model</a:t>
            </a:r>
          </a:p>
        </p:txBody>
      </p:sp>
      <p:sp>
        <p:nvSpPr>
          <p:cNvPr id="3" name="Content Placeholder 2">
            <a:extLst>
              <a:ext uri="{FF2B5EF4-FFF2-40B4-BE49-F238E27FC236}">
                <a16:creationId xmlns:a16="http://schemas.microsoft.com/office/drawing/2014/main" id="{5576EA1B-9E77-9FC1-BC13-6B79A90CBF37}"/>
              </a:ext>
            </a:extLst>
          </p:cNvPr>
          <p:cNvSpPr>
            <a:spLocks noGrp="1"/>
          </p:cNvSpPr>
          <p:nvPr>
            <p:ph idx="1"/>
          </p:nvPr>
        </p:nvSpPr>
        <p:spPr>
          <a:xfrm>
            <a:off x="856059" y="1752600"/>
            <a:ext cx="7429499" cy="3541714"/>
          </a:xfrm>
        </p:spPr>
        <p:txBody>
          <a:bodyPr/>
          <a:lstStyle/>
          <a:p>
            <a:r>
              <a:rPr lang="en-US" sz="1700" dirty="0"/>
              <a:t>The proposed Attendance Management System will take care of the employee attendance in any organization at any point of time. The system can keep a track of the employee’s presence, time-in and time-out. It can automatically generate reports and graphs of their availability which can be monitored by the higher authority of the respective organization.</a:t>
            </a:r>
          </a:p>
          <a:p>
            <a:endParaRPr lang="en-US" sz="1700" dirty="0"/>
          </a:p>
          <a:p>
            <a:r>
              <a:rPr lang="en-US" sz="1700" dirty="0"/>
              <a:t>The main objective of this project is to reduce the manual work.</a:t>
            </a:r>
          </a:p>
          <a:p>
            <a:r>
              <a:rPr lang="en-US" sz="1700" dirty="0"/>
              <a:t>The system is capable of managing employee’s presence, time-in and time-out. It can generate reports of their availability</a:t>
            </a:r>
          </a:p>
          <a:p>
            <a:endParaRPr lang="en-IN" sz="1700" dirty="0"/>
          </a:p>
        </p:txBody>
      </p:sp>
    </p:spTree>
    <p:extLst>
      <p:ext uri="{BB962C8B-B14F-4D97-AF65-F5344CB8AC3E}">
        <p14:creationId xmlns:p14="http://schemas.microsoft.com/office/powerpoint/2010/main" val="2692992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DC88C-4AE9-2D8D-0FA5-E9F5A4AC3F45}"/>
              </a:ext>
            </a:extLst>
          </p:cNvPr>
          <p:cNvSpPr>
            <a:spLocks noGrp="1"/>
          </p:cNvSpPr>
          <p:nvPr>
            <p:ph type="title"/>
          </p:nvPr>
        </p:nvSpPr>
        <p:spPr>
          <a:xfrm>
            <a:off x="938438" y="211322"/>
            <a:ext cx="7429500" cy="1477961"/>
          </a:xfrm>
        </p:spPr>
        <p:txBody>
          <a:bodyPr>
            <a:normAutofit/>
          </a:bodyPr>
          <a:lstStyle/>
          <a:p>
            <a:r>
              <a:rPr lang="en-US" dirty="0"/>
              <a:t> REQUIREMENTS</a:t>
            </a:r>
            <a:endParaRPr lang="en-IN" dirty="0"/>
          </a:p>
        </p:txBody>
      </p:sp>
      <p:sp>
        <p:nvSpPr>
          <p:cNvPr id="3" name="Text Placeholder 2">
            <a:extLst>
              <a:ext uri="{FF2B5EF4-FFF2-40B4-BE49-F238E27FC236}">
                <a16:creationId xmlns:a16="http://schemas.microsoft.com/office/drawing/2014/main" id="{8C72279A-7D34-EDA2-3860-A6C36C89A573}"/>
              </a:ext>
            </a:extLst>
          </p:cNvPr>
          <p:cNvSpPr>
            <a:spLocks noGrp="1"/>
          </p:cNvSpPr>
          <p:nvPr>
            <p:ph type="body" idx="1"/>
          </p:nvPr>
        </p:nvSpPr>
        <p:spPr>
          <a:xfrm>
            <a:off x="759497" y="1736581"/>
            <a:ext cx="3435949" cy="823912"/>
          </a:xfrm>
        </p:spPr>
        <p:txBody>
          <a:bodyPr/>
          <a:lstStyle/>
          <a:p>
            <a:r>
              <a:rPr lang="en-US" dirty="0"/>
              <a:t>Software Requirements</a:t>
            </a:r>
            <a:endParaRPr lang="en-IN" dirty="0"/>
          </a:p>
        </p:txBody>
      </p:sp>
      <p:sp>
        <p:nvSpPr>
          <p:cNvPr id="4" name="Content Placeholder 3">
            <a:extLst>
              <a:ext uri="{FF2B5EF4-FFF2-40B4-BE49-F238E27FC236}">
                <a16:creationId xmlns:a16="http://schemas.microsoft.com/office/drawing/2014/main" id="{991B55A8-46E1-8AB0-B397-4691361C9D63}"/>
              </a:ext>
            </a:extLst>
          </p:cNvPr>
          <p:cNvSpPr>
            <a:spLocks noGrp="1"/>
          </p:cNvSpPr>
          <p:nvPr>
            <p:ph sz="half" idx="2"/>
          </p:nvPr>
        </p:nvSpPr>
        <p:spPr>
          <a:xfrm>
            <a:off x="559844" y="2638298"/>
            <a:ext cx="3658793" cy="2717801"/>
          </a:xfrm>
        </p:spPr>
        <p:txBody>
          <a:bodyPr>
            <a:normAutofit/>
          </a:bodyPr>
          <a:lstStyle/>
          <a:p>
            <a:pPr marL="342900" indent="-342900">
              <a:lnSpc>
                <a:spcPts val="1610"/>
              </a:lnSpc>
              <a:buFont typeface="Wingdings" panose="05000000000000000000" pitchFamily="2" charset="2"/>
              <a:buChar char=""/>
              <a:tabLst>
                <a:tab pos="408305" algn="l"/>
              </a:tabLst>
            </a:pPr>
            <a:r>
              <a:rPr lang="en-US" sz="1800" dirty="0">
                <a:latin typeface="Arial" panose="020B0604020202020204" pitchFamily="34" charset="0"/>
              </a:rPr>
              <a:t>Windows or Linux Operating System</a:t>
            </a:r>
          </a:p>
          <a:p>
            <a:pPr marL="342900" indent="-342900">
              <a:lnSpc>
                <a:spcPts val="1610"/>
              </a:lnSpc>
              <a:buFont typeface="Wingdings" panose="05000000000000000000" pitchFamily="2" charset="2"/>
              <a:buChar char=""/>
              <a:tabLst>
                <a:tab pos="408305" algn="l"/>
              </a:tabLst>
            </a:pPr>
            <a:r>
              <a:rPr lang="en-US" sz="1800" dirty="0">
                <a:latin typeface="Arial" panose="020B0604020202020204" pitchFamily="34" charset="0"/>
              </a:rPr>
              <a:t>Client-side Browser Support</a:t>
            </a:r>
          </a:p>
          <a:p>
            <a:pPr marL="342900" indent="-342900">
              <a:lnSpc>
                <a:spcPts val="1610"/>
              </a:lnSpc>
              <a:buFont typeface="Wingdings" panose="05000000000000000000" pitchFamily="2" charset="2"/>
              <a:buChar char=""/>
              <a:tabLst>
                <a:tab pos="408305" algn="l"/>
              </a:tabLst>
            </a:pPr>
            <a:r>
              <a:rPr lang="en-US" sz="1800" dirty="0">
                <a:latin typeface="Arial" panose="020B0604020202020204" pitchFamily="34" charset="0"/>
              </a:rPr>
              <a:t>Server-side Django + SQLITE Database Support</a:t>
            </a:r>
          </a:p>
          <a:p>
            <a:endParaRPr lang="en-US" dirty="0"/>
          </a:p>
          <a:p>
            <a:endParaRPr lang="en-US" dirty="0"/>
          </a:p>
          <a:p>
            <a:endParaRPr lang="en-IN" dirty="0"/>
          </a:p>
        </p:txBody>
      </p:sp>
      <p:sp>
        <p:nvSpPr>
          <p:cNvPr id="5" name="Text Placeholder 4">
            <a:extLst>
              <a:ext uri="{FF2B5EF4-FFF2-40B4-BE49-F238E27FC236}">
                <a16:creationId xmlns:a16="http://schemas.microsoft.com/office/drawing/2014/main" id="{1F429259-A78A-0F2F-8D61-0D45F80E275E}"/>
              </a:ext>
            </a:extLst>
          </p:cNvPr>
          <p:cNvSpPr>
            <a:spLocks noGrp="1"/>
          </p:cNvSpPr>
          <p:nvPr>
            <p:ph type="body" sz="quarter" idx="3"/>
          </p:nvPr>
        </p:nvSpPr>
        <p:spPr>
          <a:xfrm>
            <a:off x="4950938" y="926468"/>
            <a:ext cx="3433565" cy="823912"/>
          </a:xfrm>
        </p:spPr>
        <p:txBody>
          <a:bodyPr/>
          <a:lstStyle/>
          <a:p>
            <a:r>
              <a:rPr lang="en-US" dirty="0"/>
              <a:t>Hardware Requirements</a:t>
            </a:r>
            <a:endParaRPr lang="en-IN" dirty="0"/>
          </a:p>
        </p:txBody>
      </p:sp>
      <p:sp>
        <p:nvSpPr>
          <p:cNvPr id="6" name="Content Placeholder 5">
            <a:extLst>
              <a:ext uri="{FF2B5EF4-FFF2-40B4-BE49-F238E27FC236}">
                <a16:creationId xmlns:a16="http://schemas.microsoft.com/office/drawing/2014/main" id="{05D53F89-A4B2-AB3D-93A5-18D5CC7280F3}"/>
              </a:ext>
            </a:extLst>
          </p:cNvPr>
          <p:cNvSpPr>
            <a:spLocks noGrp="1"/>
          </p:cNvSpPr>
          <p:nvPr>
            <p:ph sz="quarter" idx="4"/>
          </p:nvPr>
        </p:nvSpPr>
        <p:spPr>
          <a:xfrm>
            <a:off x="4793135" y="1946964"/>
            <a:ext cx="3656408" cy="2717801"/>
          </a:xfrm>
        </p:spPr>
        <p:txBody>
          <a:bodyPr>
            <a:normAutofit/>
          </a:bodyPr>
          <a:lstStyle/>
          <a:p>
            <a:pPr marL="342900" lvl="0" indent="-342900">
              <a:lnSpc>
                <a:spcPts val="1610"/>
              </a:lnSpc>
              <a:buFont typeface="Wingdings" panose="05000000000000000000" pitchFamily="2" charset="2"/>
              <a:buChar char=""/>
              <a:tabLst>
                <a:tab pos="408305" algn="l"/>
              </a:tabLst>
            </a:pPr>
            <a:r>
              <a:rPr lang="en-US" sz="1800" b="0" dirty="0">
                <a:effectLst/>
                <a:latin typeface="Arial" panose="020B0604020202020204" pitchFamily="34" charset="0"/>
                <a:ea typeface="Times New Roman" panose="02020603050405020304" pitchFamily="18" charset="0"/>
              </a:rPr>
              <a:t>I3 processor-based computer or higher</a:t>
            </a:r>
            <a:endParaRPr lang="en-IN" sz="1800" b="1" dirty="0">
              <a:effectLst/>
              <a:latin typeface="Times New Roman" panose="02020603050405020304" pitchFamily="18" charset="0"/>
              <a:ea typeface="Times New Roman" panose="02020603050405020304" pitchFamily="18" charset="0"/>
            </a:endParaRPr>
          </a:p>
          <a:p>
            <a:pPr marL="342900" lvl="0" indent="-342900">
              <a:lnSpc>
                <a:spcPts val="1610"/>
              </a:lnSpc>
              <a:buFont typeface="Wingdings" panose="05000000000000000000" pitchFamily="2" charset="2"/>
              <a:buChar char=""/>
              <a:tabLst>
                <a:tab pos="408305" algn="l"/>
              </a:tabLst>
            </a:pPr>
            <a:r>
              <a:rPr lang="en-US" sz="1800" b="0" dirty="0">
                <a:effectLst/>
                <a:latin typeface="Arial" panose="020B0604020202020204" pitchFamily="34" charset="0"/>
                <a:ea typeface="Times New Roman" panose="02020603050405020304" pitchFamily="18" charset="0"/>
              </a:rPr>
              <a:t>Memory: 3GB RAM</a:t>
            </a:r>
            <a:endParaRPr lang="en-IN" sz="1800" b="1" dirty="0">
              <a:effectLst/>
              <a:latin typeface="Times New Roman" panose="02020603050405020304" pitchFamily="18" charset="0"/>
              <a:ea typeface="Times New Roman" panose="02020603050405020304" pitchFamily="18" charset="0"/>
            </a:endParaRPr>
          </a:p>
          <a:p>
            <a:pPr marL="342900" lvl="0" indent="-342900">
              <a:lnSpc>
                <a:spcPts val="1610"/>
              </a:lnSpc>
              <a:buFont typeface="Wingdings" panose="05000000000000000000" pitchFamily="2" charset="2"/>
              <a:buChar char=""/>
              <a:tabLst>
                <a:tab pos="408305" algn="l"/>
              </a:tabLst>
            </a:pPr>
            <a:r>
              <a:rPr lang="en-US" sz="1800" b="0" dirty="0">
                <a:effectLst/>
                <a:latin typeface="Arial" panose="020B0604020202020204" pitchFamily="34" charset="0"/>
                <a:ea typeface="Times New Roman" panose="02020603050405020304" pitchFamily="18" charset="0"/>
              </a:rPr>
              <a:t>Hard drive</a:t>
            </a:r>
            <a:endParaRPr lang="en-IN" sz="1800" b="1" dirty="0">
              <a:effectLst/>
              <a:latin typeface="Times New Roman" panose="02020603050405020304" pitchFamily="18" charset="0"/>
              <a:ea typeface="Times New Roman" panose="02020603050405020304" pitchFamily="18" charset="0"/>
            </a:endParaRPr>
          </a:p>
          <a:p>
            <a:pPr marL="342900" lvl="0" indent="-342900">
              <a:lnSpc>
                <a:spcPts val="1610"/>
              </a:lnSpc>
              <a:buFont typeface="Wingdings" panose="05000000000000000000" pitchFamily="2" charset="2"/>
              <a:buChar char=""/>
              <a:tabLst>
                <a:tab pos="408305" algn="l"/>
              </a:tabLst>
            </a:pPr>
            <a:r>
              <a:rPr lang="en-US" sz="1800" b="0" dirty="0">
                <a:effectLst/>
                <a:latin typeface="Arial" panose="020B0604020202020204" pitchFamily="34" charset="0"/>
                <a:ea typeface="Times New Roman" panose="02020603050405020304" pitchFamily="18" charset="0"/>
              </a:rPr>
              <a:t>Working Web camera with clear image</a:t>
            </a:r>
            <a:endParaRPr lang="en-IN" sz="1800" b="1" dirty="0">
              <a:effectLst/>
              <a:latin typeface="Times New Roman" panose="02020603050405020304" pitchFamily="18" charset="0"/>
              <a:ea typeface="Times New Roman" panose="02020603050405020304" pitchFamily="18" charset="0"/>
            </a:endParaRPr>
          </a:p>
        </p:txBody>
      </p:sp>
      <p:sp>
        <p:nvSpPr>
          <p:cNvPr id="7" name="Text Placeholder 4">
            <a:extLst>
              <a:ext uri="{FF2B5EF4-FFF2-40B4-BE49-F238E27FC236}">
                <a16:creationId xmlns:a16="http://schemas.microsoft.com/office/drawing/2014/main" id="{80E29E79-A8B4-C810-A322-19390518F556}"/>
              </a:ext>
            </a:extLst>
          </p:cNvPr>
          <p:cNvSpPr txBox="1">
            <a:spLocks/>
          </p:cNvSpPr>
          <p:nvPr/>
        </p:nvSpPr>
        <p:spPr>
          <a:xfrm>
            <a:off x="3274958" y="4114800"/>
            <a:ext cx="3433565"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SzPct val="125000"/>
              <a:buFont typeface="Arial" panose="020B0604020202020204"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9pPr>
          </a:lstStyle>
          <a:p>
            <a:r>
              <a:rPr lang="en-US" dirty="0"/>
              <a:t>Communication interfaces</a:t>
            </a:r>
            <a:endParaRPr lang="en-IN" dirty="0"/>
          </a:p>
        </p:txBody>
      </p:sp>
      <p:sp>
        <p:nvSpPr>
          <p:cNvPr id="8" name="Content Placeholder 5">
            <a:extLst>
              <a:ext uri="{FF2B5EF4-FFF2-40B4-BE49-F238E27FC236}">
                <a16:creationId xmlns:a16="http://schemas.microsoft.com/office/drawing/2014/main" id="{250D7A4A-3398-7C63-DA09-EF18A3349053}"/>
              </a:ext>
            </a:extLst>
          </p:cNvPr>
          <p:cNvSpPr txBox="1">
            <a:spLocks/>
          </p:cNvSpPr>
          <p:nvPr/>
        </p:nvSpPr>
        <p:spPr>
          <a:xfrm>
            <a:off x="2849566" y="5029200"/>
            <a:ext cx="3656408" cy="2717801"/>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342900" lvl="0" indent="-342900">
              <a:lnSpc>
                <a:spcPts val="1610"/>
              </a:lnSpc>
              <a:buFont typeface="Wingdings" panose="05000000000000000000" pitchFamily="2" charset="2"/>
              <a:buChar char=""/>
              <a:tabLst>
                <a:tab pos="408305" algn="l"/>
              </a:tabLst>
            </a:pPr>
            <a:r>
              <a:rPr lang="en-US" sz="1800" b="0" dirty="0">
                <a:effectLst/>
                <a:latin typeface="Arial" panose="020B0604020202020204" pitchFamily="34" charset="0"/>
                <a:ea typeface="Times New Roman" panose="02020603050405020304" pitchFamily="18" charset="0"/>
              </a:rPr>
              <a:t>Communication Standard: HTTPS</a:t>
            </a:r>
            <a:endParaRPr lang="en-IN" sz="1800" b="1" dirty="0">
              <a:effectLst/>
              <a:latin typeface="Times New Roman" panose="02020603050405020304" pitchFamily="18" charset="0"/>
              <a:ea typeface="Times New Roman" panose="02020603050405020304" pitchFamily="18" charset="0"/>
            </a:endParaRPr>
          </a:p>
          <a:p>
            <a:pPr marL="342900" lvl="0" indent="-342900">
              <a:lnSpc>
                <a:spcPts val="1610"/>
              </a:lnSpc>
              <a:buFont typeface="Wingdings" panose="05000000000000000000" pitchFamily="2" charset="2"/>
              <a:buChar char=""/>
              <a:tabLst>
                <a:tab pos="408305" algn="l"/>
              </a:tabLst>
            </a:pPr>
            <a:r>
              <a:rPr lang="en-US" sz="1800" b="0" dirty="0">
                <a:effectLst/>
                <a:latin typeface="Arial" panose="020B0604020202020204" pitchFamily="34" charset="0"/>
                <a:ea typeface="Times New Roman" panose="02020603050405020304" pitchFamily="18" charset="0"/>
              </a:rPr>
              <a:t>Network Server: Localhost</a:t>
            </a:r>
            <a:endParaRPr lang="en-IN" sz="1800" b="1" dirty="0">
              <a:effectLst/>
              <a:latin typeface="Times New Roman" panose="02020603050405020304" pitchFamily="18" charset="0"/>
              <a:ea typeface="Times New Roman" panose="02020603050405020304" pitchFamily="18" charset="0"/>
            </a:endParaRPr>
          </a:p>
          <a:p>
            <a:pPr marL="342900" lvl="0" indent="-342900">
              <a:lnSpc>
                <a:spcPts val="1610"/>
              </a:lnSpc>
              <a:buFont typeface="Wingdings" panose="05000000000000000000" pitchFamily="2" charset="2"/>
              <a:buChar char=""/>
              <a:tabLst>
                <a:tab pos="408305" algn="l"/>
              </a:tabLst>
            </a:pPr>
            <a:r>
              <a:rPr lang="en-US" sz="1800" b="0" dirty="0">
                <a:effectLst/>
                <a:latin typeface="Arial" panose="020B0604020202020204" pitchFamily="34" charset="0"/>
                <a:ea typeface="Times New Roman" panose="02020603050405020304" pitchFamily="18" charset="0"/>
              </a:rPr>
              <a:t>Chrome / Mozilla Web Browser</a:t>
            </a:r>
            <a:endParaRPr lang="en-IN" sz="1800"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45070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99AFA-AA04-A618-6759-FCE84DC6A5E1}"/>
              </a:ext>
            </a:extLst>
          </p:cNvPr>
          <p:cNvSpPr>
            <a:spLocks noGrp="1"/>
          </p:cNvSpPr>
          <p:nvPr>
            <p:ph type="title"/>
          </p:nvPr>
        </p:nvSpPr>
        <p:spPr>
          <a:xfrm>
            <a:off x="857250" y="414130"/>
            <a:ext cx="7429499" cy="1478570"/>
          </a:xfrm>
        </p:spPr>
        <p:txBody>
          <a:bodyPr>
            <a:normAutofit/>
          </a:bodyPr>
          <a:lstStyle/>
          <a:p>
            <a:r>
              <a:rPr lang="en-IN" dirty="0"/>
              <a:t>System features(</a:t>
            </a:r>
            <a:r>
              <a:rPr lang="en-IN" sz="1800" dirty="0"/>
              <a:t>w screenshots</a:t>
            </a:r>
            <a:r>
              <a:rPr lang="en-IN" dirty="0"/>
              <a:t>) </a:t>
            </a:r>
          </a:p>
        </p:txBody>
      </p:sp>
      <p:sp>
        <p:nvSpPr>
          <p:cNvPr id="3" name="Content Placeholder 2">
            <a:extLst>
              <a:ext uri="{FF2B5EF4-FFF2-40B4-BE49-F238E27FC236}">
                <a16:creationId xmlns:a16="http://schemas.microsoft.com/office/drawing/2014/main" id="{4EEAC336-FEC9-19DD-2043-FA215D4863BD}"/>
              </a:ext>
            </a:extLst>
          </p:cNvPr>
          <p:cNvSpPr>
            <a:spLocks noGrp="1"/>
          </p:cNvSpPr>
          <p:nvPr>
            <p:ph idx="1"/>
          </p:nvPr>
        </p:nvSpPr>
        <p:spPr>
          <a:xfrm>
            <a:off x="457200" y="1600200"/>
            <a:ext cx="8229600" cy="4876800"/>
          </a:xfrm>
        </p:spPr>
        <p:txBody>
          <a:bodyPr>
            <a:normAutofit/>
          </a:bodyPr>
          <a:lstStyle/>
          <a:p>
            <a:pPr marL="914400" lvl="2" indent="0">
              <a:spcBef>
                <a:spcPts val="1310"/>
              </a:spcBef>
              <a:buSzPts val="1200"/>
              <a:buNone/>
              <a:tabLst>
                <a:tab pos="369570" algn="l"/>
              </a:tabLst>
            </a:pPr>
            <a:r>
              <a:rPr lang="en-US" sz="1150" b="1" spc="-20" dirty="0">
                <a:effectLst/>
                <a:latin typeface="Arial" panose="020B0604020202020204" pitchFamily="34" charset="0"/>
                <a:ea typeface="Calibri" panose="020F0502020204030204" pitchFamily="34" charset="0"/>
              </a:rPr>
              <a:t>Registration and Login Module </a:t>
            </a:r>
            <a:endParaRPr lang="en-IN" sz="1800" b="1" spc="-20" dirty="0">
              <a:effectLst/>
              <a:latin typeface="Times New Roman" panose="02020603050405020304" pitchFamily="18" charset="0"/>
              <a:ea typeface="Calibri" panose="020F0502020204030204" pitchFamily="34" charset="0"/>
            </a:endParaRPr>
          </a:p>
          <a:p>
            <a:pPr marL="368300" indent="-229870">
              <a:spcBef>
                <a:spcPts val="1310"/>
              </a:spcBef>
              <a:tabLst>
                <a:tab pos="369570" algn="l"/>
              </a:tabLst>
            </a:pPr>
            <a:r>
              <a:rPr lang="en-US" sz="1150" b="0" dirty="0">
                <a:effectLst/>
                <a:latin typeface="Arial" panose="020B0604020202020204" pitchFamily="34" charset="0"/>
                <a:ea typeface="Times New Roman" panose="02020603050405020304" pitchFamily="18" charset="0"/>
              </a:rPr>
              <a:t>This module mainly deals with the functionalities related to the registration of any new employee to the organization, Log into the system and managing employee’s profile details. Using features provided by this module admin can register new employee to the system and admin / employee both can log into the system using their credentials.</a:t>
            </a:r>
            <a:endParaRPr lang="en-IN" sz="1800" b="1" dirty="0">
              <a:latin typeface="Times New Roman" panose="02020603050405020304" pitchFamily="18" charset="0"/>
              <a:ea typeface="Times New Roman" panose="02020603050405020304" pitchFamily="18" charset="0"/>
            </a:endParaRPr>
          </a:p>
          <a:p>
            <a:pPr marL="138430" indent="0">
              <a:spcBef>
                <a:spcPts val="1310"/>
              </a:spcBef>
              <a:buNone/>
              <a:tabLst>
                <a:tab pos="369570" algn="l"/>
              </a:tabLst>
            </a:pPr>
            <a:r>
              <a:rPr lang="en-US" sz="1150" b="1" spc="-20" dirty="0">
                <a:effectLst/>
                <a:latin typeface="Arial" panose="020B0604020202020204" pitchFamily="34" charset="0"/>
                <a:ea typeface="Calibri" panose="020F0502020204030204" pitchFamily="34" charset="0"/>
              </a:rPr>
              <a:t>                    Manage Attendance Details</a:t>
            </a:r>
            <a:endParaRPr lang="en-IN" sz="1800" b="1" spc="-20" dirty="0">
              <a:effectLst/>
              <a:latin typeface="Times New Roman" panose="02020603050405020304" pitchFamily="18" charset="0"/>
              <a:ea typeface="Calibri" panose="020F0502020204030204" pitchFamily="34" charset="0"/>
            </a:endParaRPr>
          </a:p>
          <a:p>
            <a:pPr marL="368935" indent="-229870">
              <a:spcBef>
                <a:spcPts val="1310"/>
              </a:spcBef>
              <a:tabLst>
                <a:tab pos="369570" algn="l"/>
              </a:tabLst>
            </a:pPr>
            <a:r>
              <a:rPr lang="en-US" sz="1150" b="0" dirty="0">
                <a:effectLst/>
                <a:latin typeface="Arial" panose="020B0604020202020204" pitchFamily="34" charset="0"/>
                <a:ea typeface="Times New Roman" panose="02020603050405020304" pitchFamily="18" charset="0"/>
              </a:rPr>
              <a:t>	This module mainly deals with the features related to the employee’s attendance. Using this employee can mark their presence, time-in and time-out in the system. Admin can see the availability report of each employee, employee can see his/her attendance report along with some possible filters such as filter by employee and filter by date.</a:t>
            </a:r>
            <a:endParaRPr lang="en-IN" sz="1800" b="1" dirty="0">
              <a:latin typeface="Times New Roman" panose="02020603050405020304" pitchFamily="18" charset="0"/>
              <a:ea typeface="Times New Roman" panose="02020603050405020304" pitchFamily="18" charset="0"/>
            </a:endParaRPr>
          </a:p>
          <a:p>
            <a:pPr marL="139065" indent="0">
              <a:spcBef>
                <a:spcPts val="1310"/>
              </a:spcBef>
              <a:buNone/>
              <a:tabLst>
                <a:tab pos="369570" algn="l"/>
              </a:tabLst>
            </a:pPr>
            <a:r>
              <a:rPr lang="en-US" sz="1150" b="1" spc="-20" dirty="0">
                <a:effectLst/>
                <a:latin typeface="Arial" panose="020B0604020202020204" pitchFamily="34" charset="0"/>
                <a:ea typeface="Calibri" panose="020F0502020204030204" pitchFamily="34" charset="0"/>
              </a:rPr>
              <a:t>                     Manage Employee Details</a:t>
            </a:r>
            <a:endParaRPr lang="en-IN" sz="1800" b="1" spc="-20" dirty="0">
              <a:effectLst/>
              <a:latin typeface="Times New Roman" panose="02020603050405020304" pitchFamily="18" charset="0"/>
              <a:ea typeface="Calibri" panose="020F0502020204030204" pitchFamily="34" charset="0"/>
            </a:endParaRPr>
          </a:p>
          <a:p>
            <a:pPr marL="368300" indent="-229870">
              <a:spcBef>
                <a:spcPts val="1310"/>
              </a:spcBef>
              <a:tabLst>
                <a:tab pos="369570" algn="l"/>
              </a:tabLst>
            </a:pPr>
            <a:r>
              <a:rPr lang="en-US" sz="1150" b="0" dirty="0">
                <a:effectLst/>
                <a:latin typeface="Arial" panose="020B0604020202020204" pitchFamily="34" charset="0"/>
                <a:ea typeface="Times New Roman" panose="02020603050405020304" pitchFamily="18" charset="0"/>
              </a:rPr>
              <a:t>This module mainly deals with the features related to the employee’s profile. Using this admin can add a photo of the newly registered employee during registration. Admin can also command the system explicitly to train the model and system will   make necessary calculation and will generate some data which will be used internally to identify each employee uniquely.</a:t>
            </a:r>
            <a:endParaRPr lang="en-IN" sz="1800" b="1" dirty="0">
              <a:effectLst/>
              <a:latin typeface="Times New Roman" panose="02020603050405020304" pitchFamily="18" charset="0"/>
              <a:ea typeface="Times New Roman" panose="02020603050405020304" pitchFamily="18" charset="0"/>
            </a:endParaRPr>
          </a:p>
          <a:p>
            <a:pPr algn="just"/>
            <a:endParaRPr lang="en-US" sz="2000" dirty="0"/>
          </a:p>
          <a:p>
            <a:pPr algn="just"/>
            <a:endParaRPr lang="en-IN" sz="2000" dirty="0"/>
          </a:p>
        </p:txBody>
      </p:sp>
      <p:sp>
        <p:nvSpPr>
          <p:cNvPr id="4" name="AutoShape 2">
            <a:extLst>
              <a:ext uri="{FF2B5EF4-FFF2-40B4-BE49-F238E27FC236}">
                <a16:creationId xmlns:a16="http://schemas.microsoft.com/office/drawing/2014/main" id="{75490B52-DA54-F04F-FF2C-B184C05D0DEE}"/>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518568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8C233-247E-7987-883C-FC35FC56EC9C}"/>
              </a:ext>
            </a:extLst>
          </p:cNvPr>
          <p:cNvSpPr>
            <a:spLocks noGrp="1"/>
          </p:cNvSpPr>
          <p:nvPr>
            <p:ph type="title"/>
          </p:nvPr>
        </p:nvSpPr>
        <p:spPr/>
        <p:txBody>
          <a:bodyPr/>
          <a:lstStyle/>
          <a:p>
            <a:r>
              <a:rPr lang="en-IN" dirty="0"/>
              <a:t>LOGIN FORM DISPLAY</a:t>
            </a:r>
          </a:p>
        </p:txBody>
      </p:sp>
      <p:pic>
        <p:nvPicPr>
          <p:cNvPr id="5" name="Content Placeholder 4">
            <a:extLst>
              <a:ext uri="{FF2B5EF4-FFF2-40B4-BE49-F238E27FC236}">
                <a16:creationId xmlns:a16="http://schemas.microsoft.com/office/drawing/2014/main" id="{114C65A7-EFC7-C86F-2FEE-76BBF45E4EE0}"/>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3400" y="1921148"/>
            <a:ext cx="7828359" cy="4403452"/>
          </a:xfrm>
        </p:spPr>
      </p:pic>
    </p:spTree>
    <p:extLst>
      <p:ext uri="{BB962C8B-B14F-4D97-AF65-F5344CB8AC3E}">
        <p14:creationId xmlns:p14="http://schemas.microsoft.com/office/powerpoint/2010/main" val="1823296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84751-6D38-B1BD-6C14-42F131AD112D}"/>
              </a:ext>
            </a:extLst>
          </p:cNvPr>
          <p:cNvSpPr>
            <a:spLocks noGrp="1"/>
          </p:cNvSpPr>
          <p:nvPr>
            <p:ph type="title"/>
          </p:nvPr>
        </p:nvSpPr>
        <p:spPr>
          <a:xfrm>
            <a:off x="857249" y="228600"/>
            <a:ext cx="7429499" cy="1478570"/>
          </a:xfrm>
        </p:spPr>
        <p:txBody>
          <a:bodyPr/>
          <a:lstStyle/>
          <a:p>
            <a:r>
              <a:rPr lang="en-IN" dirty="0"/>
              <a:t>LOGIN FORM CODE(</a:t>
            </a:r>
            <a:r>
              <a:rPr lang="en-IN" sz="1800" dirty="0"/>
              <a:t>DJANGO/PYTHON</a:t>
            </a:r>
            <a:r>
              <a:rPr lang="en-IN" dirty="0"/>
              <a:t>)</a:t>
            </a:r>
          </a:p>
        </p:txBody>
      </p:sp>
      <p:sp>
        <p:nvSpPr>
          <p:cNvPr id="7" name="Content Placeholder 6">
            <a:extLst>
              <a:ext uri="{FF2B5EF4-FFF2-40B4-BE49-F238E27FC236}">
                <a16:creationId xmlns:a16="http://schemas.microsoft.com/office/drawing/2014/main" id="{492ED59F-2974-56DA-0C97-DEA123794BF7}"/>
              </a:ext>
            </a:extLst>
          </p:cNvPr>
          <p:cNvSpPr>
            <a:spLocks noGrp="1"/>
          </p:cNvSpPr>
          <p:nvPr>
            <p:ph idx="1"/>
          </p:nvPr>
        </p:nvSpPr>
        <p:spPr/>
        <p:txBody>
          <a:bodyPr/>
          <a:lstStyle/>
          <a:p>
            <a:endParaRPr lang="en-IN"/>
          </a:p>
        </p:txBody>
      </p:sp>
      <p:pic>
        <p:nvPicPr>
          <p:cNvPr id="9" name="Picture 8">
            <a:extLst>
              <a:ext uri="{FF2B5EF4-FFF2-40B4-BE49-F238E27FC236}">
                <a16:creationId xmlns:a16="http://schemas.microsoft.com/office/drawing/2014/main" id="{02D35507-E76F-D2ED-9C8A-979DDD41D129}"/>
              </a:ext>
            </a:extLst>
          </p:cNvPr>
          <p:cNvPicPr>
            <a:picLocks noChangeAspect="1"/>
          </p:cNvPicPr>
          <p:nvPr/>
        </p:nvPicPr>
        <p:blipFill>
          <a:blip r:embed="rId2"/>
          <a:stretch>
            <a:fillRect/>
          </a:stretch>
        </p:blipFill>
        <p:spPr>
          <a:xfrm>
            <a:off x="235226" y="1674040"/>
            <a:ext cx="8673548" cy="4386466"/>
          </a:xfrm>
          <a:prstGeom prst="rect">
            <a:avLst/>
          </a:prstGeom>
        </p:spPr>
      </p:pic>
    </p:spTree>
    <p:extLst>
      <p:ext uri="{BB962C8B-B14F-4D97-AF65-F5344CB8AC3E}">
        <p14:creationId xmlns:p14="http://schemas.microsoft.com/office/powerpoint/2010/main" val="3493908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47506-782D-367E-4802-CE9413025A8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DB739E1-4BAF-A2C2-A7D3-3BE44E1B296B}"/>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A04E0CAC-1790-97A8-4AEF-3ECEBA12EAA7}"/>
              </a:ext>
            </a:extLst>
          </p:cNvPr>
          <p:cNvPicPr>
            <a:picLocks noChangeAspect="1"/>
          </p:cNvPicPr>
          <p:nvPr/>
        </p:nvPicPr>
        <p:blipFill>
          <a:blip r:embed="rId2"/>
          <a:stretch>
            <a:fillRect/>
          </a:stretch>
        </p:blipFill>
        <p:spPr>
          <a:xfrm>
            <a:off x="0" y="838200"/>
            <a:ext cx="8949053" cy="4495800"/>
          </a:xfrm>
          <a:prstGeom prst="rect">
            <a:avLst/>
          </a:prstGeom>
        </p:spPr>
      </p:pic>
    </p:spTree>
    <p:extLst>
      <p:ext uri="{BB962C8B-B14F-4D97-AF65-F5344CB8AC3E}">
        <p14:creationId xmlns:p14="http://schemas.microsoft.com/office/powerpoint/2010/main" val="393072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27C26-385D-2432-67E3-CFB7D19A3476}"/>
              </a:ext>
            </a:extLst>
          </p:cNvPr>
          <p:cNvSpPr>
            <a:spLocks noGrp="1"/>
          </p:cNvSpPr>
          <p:nvPr>
            <p:ph type="title"/>
          </p:nvPr>
        </p:nvSpPr>
        <p:spPr/>
        <p:txBody>
          <a:bodyPr/>
          <a:lstStyle/>
          <a:p>
            <a:r>
              <a:rPr lang="en-IN" dirty="0"/>
              <a:t>New employee registration window</a:t>
            </a:r>
          </a:p>
        </p:txBody>
      </p:sp>
      <p:pic>
        <p:nvPicPr>
          <p:cNvPr id="5" name="Content Placeholder 4">
            <a:extLst>
              <a:ext uri="{FF2B5EF4-FFF2-40B4-BE49-F238E27FC236}">
                <a16:creationId xmlns:a16="http://schemas.microsoft.com/office/drawing/2014/main" id="{38CADA94-5EC1-A9EF-A630-58A2B94748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600" y="1905000"/>
            <a:ext cx="8128000" cy="4572000"/>
          </a:xfrm>
        </p:spPr>
      </p:pic>
    </p:spTree>
    <p:extLst>
      <p:ext uri="{BB962C8B-B14F-4D97-AF65-F5344CB8AC3E}">
        <p14:creationId xmlns:p14="http://schemas.microsoft.com/office/powerpoint/2010/main" val="39967185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5492</TotalTime>
  <Words>729</Words>
  <Application>Microsoft Office PowerPoint</Application>
  <PresentationFormat>On-screen Show (4:3)</PresentationFormat>
  <Paragraphs>68</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Open Sans</vt:lpstr>
      <vt:lpstr>Söhne</vt:lpstr>
      <vt:lpstr>Times New Roman</vt:lpstr>
      <vt:lpstr>Tw Cen MT</vt:lpstr>
      <vt:lpstr>Wingdings</vt:lpstr>
      <vt:lpstr>Circuit</vt:lpstr>
      <vt:lpstr>Attendance Processing System using Facial Recognition (SDC)   MID TERM PRESENTATION  </vt:lpstr>
      <vt:lpstr>INTRODUCTION </vt:lpstr>
      <vt:lpstr>Proposed model</vt:lpstr>
      <vt:lpstr> REQUIREMENTS</vt:lpstr>
      <vt:lpstr>System features(w screenshots) </vt:lpstr>
      <vt:lpstr>LOGIN FORM DISPLAY</vt:lpstr>
      <vt:lpstr>LOGIN FORM CODE(DJANGO/PYTHON)</vt:lpstr>
      <vt:lpstr>PowerPoint Presentation</vt:lpstr>
      <vt:lpstr>New employee registration window</vt:lpstr>
      <vt:lpstr>Register employee form code</vt:lpstr>
      <vt:lpstr>CONT.</vt:lpstr>
      <vt:lpstr> ATTENDANCE MARKING PAGE</vt:lpstr>
      <vt:lpstr>MAIN PAGE</vt:lpstr>
      <vt:lpstr>URL routing for the web application</vt:lpstr>
      <vt:lpstr>Working of facial recognition (w.i.p)</vt:lpstr>
      <vt:lpstr>    CONCLUSION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Evaluation of Routing Protocol  Under Security Attacks</dc:title>
  <dc:creator>SAINATH</dc:creator>
  <cp:lastModifiedBy>Naman Kakroo[CSE - 2020]</cp:lastModifiedBy>
  <cp:revision>686</cp:revision>
  <dcterms:created xsi:type="dcterms:W3CDTF">2012-05-24T06:22:59Z</dcterms:created>
  <dcterms:modified xsi:type="dcterms:W3CDTF">2023-03-24T11:38:16Z</dcterms:modified>
</cp:coreProperties>
</file>